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76"/>
  </p:notesMasterIdLst>
  <p:handoutMasterIdLst>
    <p:handoutMasterId r:id="rId77"/>
  </p:handoutMasterIdLst>
  <p:sldIdLst>
    <p:sldId id="370" r:id="rId2"/>
    <p:sldId id="586" r:id="rId3"/>
    <p:sldId id="265" r:id="rId4"/>
    <p:sldId id="479" r:id="rId5"/>
    <p:sldId id="480" r:id="rId6"/>
    <p:sldId id="481" r:id="rId7"/>
    <p:sldId id="483" r:id="rId8"/>
    <p:sldId id="484" r:id="rId9"/>
    <p:sldId id="485" r:id="rId10"/>
    <p:sldId id="496" r:id="rId11"/>
    <p:sldId id="498" r:id="rId12"/>
    <p:sldId id="487" r:id="rId13"/>
    <p:sldId id="486" r:id="rId14"/>
    <p:sldId id="488" r:id="rId15"/>
    <p:sldId id="489" r:id="rId16"/>
    <p:sldId id="490" r:id="rId17"/>
    <p:sldId id="491" r:id="rId18"/>
    <p:sldId id="495" r:id="rId19"/>
    <p:sldId id="492" r:id="rId20"/>
    <p:sldId id="493" r:id="rId21"/>
    <p:sldId id="517" r:id="rId22"/>
    <p:sldId id="523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499" r:id="rId35"/>
    <p:sldId id="539" r:id="rId36"/>
    <p:sldId id="540" r:id="rId37"/>
    <p:sldId id="547" r:id="rId38"/>
    <p:sldId id="542" r:id="rId39"/>
    <p:sldId id="548" r:id="rId40"/>
    <p:sldId id="543" r:id="rId41"/>
    <p:sldId id="549" r:id="rId42"/>
    <p:sldId id="505" r:id="rId43"/>
    <p:sldId id="550" r:id="rId44"/>
    <p:sldId id="507" r:id="rId45"/>
    <p:sldId id="541" r:id="rId46"/>
    <p:sldId id="551" r:id="rId47"/>
    <p:sldId id="509" r:id="rId48"/>
    <p:sldId id="510" r:id="rId49"/>
    <p:sldId id="511" r:id="rId50"/>
    <p:sldId id="506" r:id="rId51"/>
    <p:sldId id="515" r:id="rId52"/>
    <p:sldId id="553" r:id="rId53"/>
    <p:sldId id="561" r:id="rId54"/>
    <p:sldId id="563" r:id="rId55"/>
    <p:sldId id="564" r:id="rId56"/>
    <p:sldId id="566" r:id="rId57"/>
    <p:sldId id="567" r:id="rId58"/>
    <p:sldId id="568" r:id="rId59"/>
    <p:sldId id="572" r:id="rId60"/>
    <p:sldId id="574" r:id="rId61"/>
    <p:sldId id="575" r:id="rId62"/>
    <p:sldId id="576" r:id="rId63"/>
    <p:sldId id="577" r:id="rId64"/>
    <p:sldId id="554" r:id="rId65"/>
    <p:sldId id="578" r:id="rId66"/>
    <p:sldId id="580" r:id="rId67"/>
    <p:sldId id="581" r:id="rId68"/>
    <p:sldId id="600" r:id="rId69"/>
    <p:sldId id="597" r:id="rId70"/>
    <p:sldId id="601" r:id="rId71"/>
    <p:sldId id="602" r:id="rId72"/>
    <p:sldId id="603" r:id="rId73"/>
    <p:sldId id="598" r:id="rId74"/>
    <p:sldId id="599" r:id="rId75"/>
  </p:sldIdLst>
  <p:sldSz cx="9144000" cy="6858000" type="screen4x3"/>
  <p:notesSz cx="6864350" cy="99964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48">
          <p15:clr>
            <a:srgbClr val="A4A3A4"/>
          </p15:clr>
        </p15:guide>
        <p15:guide id="2" pos="216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84D2D8"/>
    <a:srgbClr val="FCBEBC"/>
    <a:srgbClr val="D9F5FD"/>
    <a:srgbClr val="16A086"/>
    <a:srgbClr val="297FB8"/>
    <a:srgbClr val="1585D2"/>
    <a:srgbClr val="1AABB3"/>
    <a:srgbClr val="F08E84"/>
    <a:srgbClr val="EEF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6581" autoAdjust="0"/>
    <p:restoredTop sz="93656" autoAdjust="0"/>
  </p:normalViewPr>
  <p:slideViewPr>
    <p:cSldViewPr snapToGrid="0">
      <p:cViewPr varScale="1">
        <p:scale>
          <a:sx n="108" d="100"/>
          <a:sy n="108" d="100"/>
        </p:scale>
        <p:origin x="-1704" y="-96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6092"/>
    </p:cViewPr>
  </p:sorterViewPr>
  <p:notesViewPr>
    <p:cSldViewPr snapToGrid="0">
      <p:cViewPr varScale="1">
        <p:scale>
          <a:sx n="80" d="100"/>
          <a:sy n="80" d="100"/>
        </p:scale>
        <p:origin x="-3978" y="-90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5300" cy="501902"/>
          </a:xfrm>
          <a:prstGeom prst="rect">
            <a:avLst/>
          </a:prstGeom>
        </p:spPr>
        <p:txBody>
          <a:bodyPr vert="horz" lIns="92165" tIns="46083" rIns="92165" bIns="4608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448" y="2"/>
            <a:ext cx="2975300" cy="501902"/>
          </a:xfrm>
          <a:prstGeom prst="rect">
            <a:avLst/>
          </a:prstGeom>
        </p:spPr>
        <p:txBody>
          <a:bodyPr vert="horz" lIns="92165" tIns="46083" rIns="92165" bIns="46083" rtlCol="0"/>
          <a:lstStyle>
            <a:lvl1pPr algn="r">
              <a:defRPr sz="1200"/>
            </a:lvl1pPr>
          </a:lstStyle>
          <a:p>
            <a:fld id="{F58DA1B0-8B0F-4FAC-A2F6-73D36FD74439}" type="datetimeFigureOut">
              <a:rPr lang="ko-KR" altLang="en-US" smtClean="0"/>
              <a:pPr/>
              <a:t>2021-10-25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587"/>
            <a:ext cx="2975300" cy="501902"/>
          </a:xfrm>
          <a:prstGeom prst="rect">
            <a:avLst/>
          </a:prstGeom>
        </p:spPr>
        <p:txBody>
          <a:bodyPr vert="horz" lIns="92165" tIns="46083" rIns="92165" bIns="4608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448" y="9494587"/>
            <a:ext cx="2975300" cy="501902"/>
          </a:xfrm>
          <a:prstGeom prst="rect">
            <a:avLst/>
          </a:prstGeom>
        </p:spPr>
        <p:txBody>
          <a:bodyPr vert="horz" lIns="92165" tIns="46083" rIns="92165" bIns="46083" rtlCol="0" anchor="b"/>
          <a:lstStyle>
            <a:lvl1pPr algn="r">
              <a:defRPr sz="1200"/>
            </a:lvl1pPr>
          </a:lstStyle>
          <a:p>
            <a:fld id="{B67C19A6-83FC-46DB-8662-82E82D4BF9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373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74551" cy="501559"/>
          </a:xfrm>
          <a:prstGeom prst="rect">
            <a:avLst/>
          </a:prstGeom>
        </p:spPr>
        <p:txBody>
          <a:bodyPr vert="horz" lIns="92165" tIns="46083" rIns="92165" bIns="4608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2" y="3"/>
            <a:ext cx="2974551" cy="501559"/>
          </a:xfrm>
          <a:prstGeom prst="rect">
            <a:avLst/>
          </a:prstGeom>
        </p:spPr>
        <p:txBody>
          <a:bodyPr vert="horz" lIns="92165" tIns="46083" rIns="92165" bIns="46083" rtlCol="0"/>
          <a:lstStyle>
            <a:lvl1pPr algn="r">
              <a:defRPr sz="1200"/>
            </a:lvl1pPr>
          </a:lstStyle>
          <a:p>
            <a:fld id="{30FA9F42-C108-473C-846C-EEA731F03F4D}" type="datetimeFigureOut">
              <a:rPr lang="ko-KR" altLang="en-US" smtClean="0"/>
              <a:pPr/>
              <a:t>2021-10-25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1250950"/>
            <a:ext cx="4498975" cy="3373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65" tIns="46083" rIns="92165" bIns="4608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6" y="4810810"/>
            <a:ext cx="5491480" cy="3936117"/>
          </a:xfrm>
          <a:prstGeom prst="rect">
            <a:avLst/>
          </a:prstGeom>
        </p:spPr>
        <p:txBody>
          <a:bodyPr vert="horz" lIns="92165" tIns="46083" rIns="92165" bIns="4608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94931"/>
            <a:ext cx="2974551" cy="501558"/>
          </a:xfrm>
          <a:prstGeom prst="rect">
            <a:avLst/>
          </a:prstGeom>
        </p:spPr>
        <p:txBody>
          <a:bodyPr vert="horz" lIns="92165" tIns="46083" rIns="92165" bIns="4608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2" y="9494931"/>
            <a:ext cx="2974551" cy="501558"/>
          </a:xfrm>
          <a:prstGeom prst="rect">
            <a:avLst/>
          </a:prstGeom>
        </p:spPr>
        <p:txBody>
          <a:bodyPr vert="horz" lIns="92165" tIns="46083" rIns="92165" bIns="46083" rtlCol="0" anchor="b"/>
          <a:lstStyle>
            <a:lvl1pPr algn="r">
              <a:defRPr sz="1200"/>
            </a:lvl1pPr>
          </a:lstStyle>
          <a:p>
            <a:fld id="{51D14042-81C9-47F1-BC9A-F03FEB89860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152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2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6C07-0B0F-4BC7-A770-AFEDBB4D7D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9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998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2" cstate="print"/>
          <a:srcRect l="73009" t="68010" r="7985" b="4149"/>
          <a:stretch>
            <a:fillRect/>
          </a:stretch>
        </p:blipFill>
        <p:spPr bwMode="auto">
          <a:xfrm rot="16200000">
            <a:off x="6678902" y="565316"/>
            <a:ext cx="2911006" cy="205184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 userDrawn="1"/>
        </p:nvSpPr>
        <p:spPr>
          <a:xfrm>
            <a:off x="0" y="-1"/>
            <a:ext cx="9144000" cy="644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 userDrawn="1"/>
        </p:nvSpPr>
        <p:spPr>
          <a:xfrm>
            <a:off x="0" y="557452"/>
            <a:ext cx="9144000" cy="72000"/>
          </a:xfrm>
          <a:prstGeom prst="rect">
            <a:avLst/>
          </a:prstGeom>
          <a:solidFill>
            <a:srgbClr val="B6C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-1" y="557452"/>
            <a:ext cx="7957752" cy="72000"/>
          </a:xfrm>
          <a:prstGeom prst="rect">
            <a:avLst/>
          </a:prstGeom>
          <a:solidFill>
            <a:srgbClr val="84D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 userDrawn="1"/>
        </p:nvSpPr>
        <p:spPr>
          <a:xfrm flipV="1">
            <a:off x="-1" y="557452"/>
            <a:ext cx="5677931" cy="72000"/>
          </a:xfrm>
          <a:prstGeom prst="rect">
            <a:avLst/>
          </a:prstGeom>
          <a:solidFill>
            <a:srgbClr val="628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2" cstate="print"/>
          <a:srcRect l="72448" t="69953" r="7985" b="4149"/>
          <a:stretch>
            <a:fillRect/>
          </a:stretch>
        </p:blipFill>
        <p:spPr bwMode="auto">
          <a:xfrm flipH="1">
            <a:off x="0" y="5085184"/>
            <a:ext cx="1565793" cy="1772817"/>
          </a:xfrm>
          <a:prstGeom prst="rect">
            <a:avLst/>
          </a:prstGeom>
          <a:noFill/>
        </p:spPr>
      </p:pic>
      <p:pic>
        <p:nvPicPr>
          <p:cNvPr id="12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2" cstate="print"/>
          <a:srcRect l="73009" t="68010" r="7985" b="4149"/>
          <a:stretch>
            <a:fillRect/>
          </a:stretch>
        </p:blipFill>
        <p:spPr bwMode="auto">
          <a:xfrm rot="5400000" flipH="1">
            <a:off x="-205508" y="221836"/>
            <a:ext cx="1503255" cy="1059582"/>
          </a:xfrm>
          <a:prstGeom prst="rect">
            <a:avLst/>
          </a:prstGeom>
          <a:noFill/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73504" y="135736"/>
            <a:ext cx="7117216" cy="37350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5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2" cstate="print"/>
          <a:srcRect l="73009" t="68010" r="7985" b="4149"/>
          <a:stretch>
            <a:fillRect/>
          </a:stretch>
        </p:blipFill>
        <p:spPr bwMode="auto">
          <a:xfrm rot="10800000">
            <a:off x="478463" y="751627"/>
            <a:ext cx="1615892" cy="20248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984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3972" y="0"/>
            <a:ext cx="5143500" cy="6858000"/>
          </a:xfrm>
          <a:prstGeom prst="rect">
            <a:avLst/>
          </a:prstGeom>
        </p:spPr>
      </p:pic>
      <p:pic>
        <p:nvPicPr>
          <p:cNvPr id="5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3009" t="68010" r="7985" b="4149"/>
          <a:stretch>
            <a:fillRect/>
          </a:stretch>
        </p:blipFill>
        <p:spPr bwMode="auto">
          <a:xfrm rot="16200000">
            <a:off x="6678902" y="565316"/>
            <a:ext cx="2911006" cy="205184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 userDrawn="1"/>
        </p:nvSpPr>
        <p:spPr>
          <a:xfrm>
            <a:off x="-7144" y="-54765"/>
            <a:ext cx="9167472" cy="644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 userDrawn="1"/>
        </p:nvSpPr>
        <p:spPr>
          <a:xfrm>
            <a:off x="0" y="557452"/>
            <a:ext cx="9144000" cy="72000"/>
          </a:xfrm>
          <a:prstGeom prst="rect">
            <a:avLst/>
          </a:prstGeom>
          <a:solidFill>
            <a:srgbClr val="B6C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-1" y="557452"/>
            <a:ext cx="7957752" cy="72000"/>
          </a:xfrm>
          <a:prstGeom prst="rect">
            <a:avLst/>
          </a:prstGeom>
          <a:solidFill>
            <a:srgbClr val="84D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 userDrawn="1"/>
        </p:nvSpPr>
        <p:spPr>
          <a:xfrm flipV="1">
            <a:off x="-1" y="557452"/>
            <a:ext cx="5677931" cy="72000"/>
          </a:xfrm>
          <a:prstGeom prst="rect">
            <a:avLst/>
          </a:prstGeom>
          <a:solidFill>
            <a:srgbClr val="628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2448" t="69953" r="7985" b="4149"/>
          <a:stretch>
            <a:fillRect/>
          </a:stretch>
        </p:blipFill>
        <p:spPr bwMode="auto">
          <a:xfrm flipH="1">
            <a:off x="0" y="5085184"/>
            <a:ext cx="1565793" cy="1772817"/>
          </a:xfrm>
          <a:prstGeom prst="rect">
            <a:avLst/>
          </a:prstGeom>
          <a:noFill/>
        </p:spPr>
      </p:pic>
      <p:pic>
        <p:nvPicPr>
          <p:cNvPr id="12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3009" t="68010" r="7985" b="4149"/>
          <a:stretch>
            <a:fillRect/>
          </a:stretch>
        </p:blipFill>
        <p:spPr bwMode="auto">
          <a:xfrm rot="5400000" flipH="1">
            <a:off x="-228981" y="147686"/>
            <a:ext cx="1503255" cy="1059582"/>
          </a:xfrm>
          <a:prstGeom prst="rect">
            <a:avLst/>
          </a:prstGeom>
          <a:noFill/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73504" y="135736"/>
            <a:ext cx="7117216" cy="37350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63" y="103110"/>
            <a:ext cx="700321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63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비토피티\vito_작업\201007\201007_작업\20100707\asavito_s770939\1.png"/>
          <p:cNvPicPr>
            <a:picLocks noChangeAspect="1" noChangeArrowheads="1"/>
          </p:cNvPicPr>
          <p:nvPr userDrawn="1"/>
        </p:nvPicPr>
        <p:blipFill>
          <a:blip r:embed="rId2" cstate="print"/>
          <a:srcRect l="5910" t="37101" r="68291" b="7145"/>
          <a:stretch>
            <a:fillRect/>
          </a:stretch>
        </p:blipFill>
        <p:spPr bwMode="auto">
          <a:xfrm rot="16200000">
            <a:off x="-129433" y="407704"/>
            <a:ext cx="1653041" cy="1718970"/>
          </a:xfrm>
          <a:prstGeom prst="rect">
            <a:avLst/>
          </a:prstGeom>
          <a:noFill/>
        </p:spPr>
      </p:pic>
      <p:pic>
        <p:nvPicPr>
          <p:cNvPr id="7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2448" t="69953" r="7985" b="4149"/>
          <a:stretch>
            <a:fillRect/>
          </a:stretch>
        </p:blipFill>
        <p:spPr bwMode="auto">
          <a:xfrm>
            <a:off x="7578207" y="5085185"/>
            <a:ext cx="1565793" cy="1772817"/>
          </a:xfrm>
          <a:prstGeom prst="rect">
            <a:avLst/>
          </a:prstGeom>
          <a:noFill/>
        </p:spPr>
      </p:pic>
      <p:pic>
        <p:nvPicPr>
          <p:cNvPr id="8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3009" t="68010" r="7985" b="4149"/>
          <a:stretch>
            <a:fillRect/>
          </a:stretch>
        </p:blipFill>
        <p:spPr bwMode="auto">
          <a:xfrm rot="5400000">
            <a:off x="-322165" y="4997048"/>
            <a:ext cx="2183118" cy="1538789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 userDrawn="1"/>
        </p:nvGrpSpPr>
        <p:grpSpPr>
          <a:xfrm>
            <a:off x="-324417" y="4077073"/>
            <a:ext cx="3645405" cy="3511971"/>
            <a:chOff x="-36512" y="440668"/>
            <a:chExt cx="9180512" cy="6633356"/>
          </a:xfrm>
        </p:grpSpPr>
        <p:pic>
          <p:nvPicPr>
            <p:cNvPr id="10" name="Picture 4" descr="D:\비토피티\vito_작업\201007\201007_작업\20100707\asavito_s770939\1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910" r="16436" b="7145"/>
            <a:stretch>
              <a:fillRect/>
            </a:stretch>
          </p:blipFill>
          <p:spPr bwMode="auto">
            <a:xfrm>
              <a:off x="497524" y="440668"/>
              <a:ext cx="8646476" cy="6633356"/>
            </a:xfrm>
            <a:prstGeom prst="rect">
              <a:avLst/>
            </a:prstGeom>
            <a:noFill/>
          </p:spPr>
        </p:pic>
        <p:pic>
          <p:nvPicPr>
            <p:cNvPr id="11" name="Picture 2" descr="D:\비토피티\vito_작업\201007\201007_작업\20100707\asavito_s770939\3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r="25899" b="18375"/>
            <a:stretch>
              <a:fillRect/>
            </a:stretch>
          </p:blipFill>
          <p:spPr bwMode="auto">
            <a:xfrm>
              <a:off x="-36512" y="584684"/>
              <a:ext cx="7920880" cy="5597860"/>
            </a:xfrm>
            <a:prstGeom prst="rect">
              <a:avLst/>
            </a:prstGeom>
            <a:noFill/>
          </p:spPr>
        </p:pic>
      </p:grpSp>
      <p:pic>
        <p:nvPicPr>
          <p:cNvPr id="12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3009" t="68010" r="7985" b="4149"/>
          <a:stretch>
            <a:fillRect/>
          </a:stretch>
        </p:blipFill>
        <p:spPr bwMode="auto">
          <a:xfrm rot="16200000">
            <a:off x="6662574" y="429580"/>
            <a:ext cx="2911006" cy="2051847"/>
          </a:xfrm>
          <a:prstGeom prst="rect">
            <a:avLst/>
          </a:prstGeom>
          <a:noFill/>
        </p:spPr>
      </p:pic>
      <p:pic>
        <p:nvPicPr>
          <p:cNvPr id="13" name="Picture 3" descr="D:\비토피티\vito_작업\201007\201007_작업\20100707\asavito_s770939\2.png"/>
          <p:cNvPicPr>
            <a:picLocks noChangeAspect="1" noChangeArrowheads="1"/>
          </p:cNvPicPr>
          <p:nvPr userDrawn="1"/>
        </p:nvPicPr>
        <p:blipFill>
          <a:blip r:embed="rId3" cstate="print"/>
          <a:srcRect l="73009" t="68010" r="7985" b="4149"/>
          <a:stretch>
            <a:fillRect/>
          </a:stretch>
        </p:blipFill>
        <p:spPr bwMode="auto">
          <a:xfrm rot="10800000">
            <a:off x="0" y="0"/>
            <a:ext cx="1615892" cy="20248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622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98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5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5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29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9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9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C6C07-0B0F-4BC7-A770-AFEDBB4D7D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6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9" r:id="rId12"/>
    <p:sldLayoutId id="2147483662" r:id="rId13"/>
    <p:sldLayoutId id="2147483661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~mwaskom/software/seabor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32" y="1427221"/>
            <a:ext cx="9144000" cy="1020416"/>
          </a:xfrm>
        </p:spPr>
        <p:txBody>
          <a:bodyPr>
            <a:normAutofit/>
          </a:bodyPr>
          <a:lstStyle/>
          <a:p>
            <a:pPr>
              <a:lnSpc>
                <a:spcPts val="4500"/>
              </a:lnSpc>
              <a:spcBef>
                <a:spcPts val="0"/>
              </a:spcBef>
            </a:pPr>
            <a:r>
              <a:rPr lang="en-US" altLang="ko-KR" sz="5400" b="1" dirty="0">
                <a:latin typeface="나눔고딕 bold" panose="020D0804000000000000" pitchFamily="50" charset="-127"/>
                <a:ea typeface="나눔고딕 bold" panose="020D0804000000000000" pitchFamily="50" charset="-127"/>
                <a:cs typeface="Open Sans bold" panose="020B0806030504020204" pitchFamily="34" charset="0"/>
              </a:rPr>
              <a:t>Big Data </a:t>
            </a:r>
            <a:endParaRPr lang="ko-KR" altLang="en-US" sz="5400" b="1" dirty="0">
              <a:latin typeface="나눔고딕 bold" panose="020D0804000000000000" pitchFamily="50" charset="-127"/>
              <a:ea typeface="나눔고딕 bold" panose="020D0804000000000000" pitchFamily="50" charset="-127"/>
              <a:cs typeface="Open Sans bold" panose="020B080603050402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1132" y="2175377"/>
            <a:ext cx="9144000" cy="102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  <a:spcBef>
                <a:spcPts val="0"/>
              </a:spcBef>
            </a:pPr>
            <a:r>
              <a:rPr lang="en-US" altLang="ko-KR" sz="2000" b="1" dirty="0">
                <a:latin typeface="나눔고딕 bold" panose="020D0804000000000000" pitchFamily="50" charset="-127"/>
                <a:ea typeface="나눔고딕 bold" panose="020D0804000000000000" pitchFamily="50" charset="-127"/>
                <a:cs typeface="Open Sans bold" panose="020B0806030504020204" pitchFamily="34" charset="0"/>
              </a:rPr>
              <a:t>- Basic Python -</a:t>
            </a:r>
            <a:endParaRPr lang="ko-KR" altLang="en-US" sz="2000" b="1" dirty="0">
              <a:latin typeface="나눔고딕 bold" panose="020D0804000000000000" pitchFamily="50" charset="-127"/>
              <a:ea typeface="나눔고딕 bold" panose="020D0804000000000000" pitchFamily="50" charset="-127"/>
              <a:cs typeface="Open Sans bold" panose="020B08060305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7408"/>
            <a:ext cx="9144000" cy="28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241433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</a:t>
            </a:r>
            <a:r>
              <a:rPr lang="ko-KR" altLang="en-US" sz="2000" spc="65" dirty="0">
                <a:latin typeface="Noto Sans CJK JP Regular"/>
              </a:rPr>
              <a:t>의 특징</a:t>
            </a:r>
            <a:endParaRPr sz="2000" dirty="0">
              <a:latin typeface="Noto Sans CJK JP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71270" y="1554286"/>
            <a:ext cx="7177405" cy="44826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파이썬으로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할 수 있는 일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ko-KR" altLang="ko-KR" sz="1400" dirty="0"/>
              <a:t>◎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시스템 유틸리티 제작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200" dirty="0" err="1"/>
              <a:t>파이썬은</a:t>
            </a:r>
            <a:r>
              <a:rPr lang="ko-KR" altLang="en-US" sz="1200" dirty="0"/>
              <a:t> 운영체제</a:t>
            </a:r>
            <a:r>
              <a:rPr lang="en-US" altLang="ko-KR" sz="1200" dirty="0"/>
              <a:t>(</a:t>
            </a:r>
            <a:r>
              <a:rPr lang="ko-KR" altLang="en-US" sz="1200" dirty="0"/>
              <a:t>윈도우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등</a:t>
            </a:r>
            <a:r>
              <a:rPr lang="en-US" altLang="ko-KR" sz="1200" dirty="0"/>
              <a:t>)</a:t>
            </a:r>
            <a:r>
              <a:rPr lang="ko-KR" altLang="en-US" sz="1200" dirty="0"/>
              <a:t>의 시스템 명령어들을 이용할 수 있는 각종 도구를 갖추고 있으며 서로 다른 </a:t>
            </a:r>
            <a:r>
              <a:rPr lang="ko-KR" altLang="en-US" sz="1200" dirty="0" err="1"/>
              <a:t>유틸리티성</a:t>
            </a:r>
            <a:r>
              <a:rPr lang="ko-KR" altLang="en-US" sz="1200" dirty="0"/>
              <a:t> 프로그램들을 뭉쳐 사용이 가능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ko-KR" altLang="ko-KR" sz="1400" dirty="0"/>
              <a:t>◎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 GUI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프로그래밍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200" dirty="0"/>
              <a:t>GUI(Graphic User Interface) </a:t>
            </a:r>
            <a:r>
              <a:rPr lang="ko-KR" altLang="en-US" sz="1200" dirty="0"/>
              <a:t>프로그래밍이란 쉽게 말해 윈도우 창처럼 화면을 보며 마우스나 키보드로 조작할 수 있는 프로그램을 만드는 것 </a:t>
            </a:r>
            <a:r>
              <a:rPr lang="en-US" altLang="ko-KR" sz="1200" dirty="0" err="1"/>
              <a:t>Tkinter</a:t>
            </a:r>
            <a:r>
              <a:rPr lang="ko-KR" altLang="en-US" sz="1200" dirty="0"/>
              <a:t>를 이용</a:t>
            </a:r>
            <a:endParaRPr lang="en-US" altLang="ko-KR" sz="1200" dirty="0"/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ko-KR" altLang="ko-KR" sz="1400" dirty="0"/>
              <a:t>◎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웹 프로그래밍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200" dirty="0" err="1"/>
              <a:t>파이썬은</a:t>
            </a:r>
            <a:r>
              <a:rPr lang="ko-KR" altLang="en-US" sz="1200" dirty="0"/>
              <a:t> 웹 프로그램을 만들기에 매우 적합한 도구이며 실제로 </a:t>
            </a:r>
            <a:r>
              <a:rPr lang="ko-KR" altLang="en-US" sz="1200" dirty="0" err="1"/>
              <a:t>파이썬으로</a:t>
            </a:r>
            <a:r>
              <a:rPr lang="ko-KR" altLang="en-US" sz="1200" dirty="0"/>
              <a:t> 제작된 웹사이트는 셀 수 없을 정도로 많다</a:t>
            </a:r>
            <a:r>
              <a:rPr lang="en-US" altLang="ko-KR" sz="1200" dirty="0"/>
              <a:t>.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ko-KR" altLang="ko-KR" sz="1400" dirty="0"/>
              <a:t>◎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수치 연산 프로그래밍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200" dirty="0"/>
              <a:t>사실 </a:t>
            </a:r>
            <a:r>
              <a:rPr lang="ko-KR" altLang="en-US" sz="1200" dirty="0" err="1"/>
              <a:t>파이썬은</a:t>
            </a:r>
            <a:r>
              <a:rPr lang="ko-KR" altLang="en-US" sz="1200" dirty="0"/>
              <a:t> 수치 연산 프로그래밍에 적합한 언어는 아니다</a:t>
            </a:r>
            <a:r>
              <a:rPr lang="en-US" altLang="ko-KR" sz="1200" dirty="0"/>
              <a:t>. </a:t>
            </a:r>
            <a:r>
              <a:rPr lang="ko-KR" altLang="en-US" sz="1200" dirty="0"/>
              <a:t>수치가 복잡하고 연산이 많다면 </a:t>
            </a:r>
            <a:r>
              <a:rPr lang="en-US" altLang="ko-KR" sz="1200" dirty="0"/>
              <a:t>C</a:t>
            </a:r>
            <a:r>
              <a:rPr lang="ko-KR" altLang="en-US" sz="1200" dirty="0"/>
              <a:t>같은 언어로 하는 것이 더 빠르기 때문이다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</a:t>
            </a:r>
            <a:r>
              <a:rPr lang="ko-KR" altLang="en-US" sz="1200" dirty="0" err="1"/>
              <a:t>파이썬에는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NumPy</a:t>
            </a:r>
            <a:r>
              <a:rPr lang="ko-KR" altLang="en-US" sz="1200" dirty="0"/>
              <a:t>이라는 수치 연산 모듈이 제공된다</a:t>
            </a:r>
            <a:r>
              <a:rPr lang="en-US" altLang="ko-KR" sz="1200" dirty="0"/>
              <a:t>. 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ko-KR" altLang="ko-KR" sz="1400" dirty="0"/>
              <a:t>◎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데이터 분석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사물 인터넷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200" dirty="0"/>
              <a:t>데이터 분석을 할 때 아직까지는 데이터 분석에 특화된 </a:t>
            </a:r>
            <a:r>
              <a:rPr lang="en-US" altLang="ko-KR" sz="1200" dirty="0"/>
              <a:t>"R"</a:t>
            </a:r>
            <a:r>
              <a:rPr lang="ko-KR" altLang="en-US" sz="1200" dirty="0"/>
              <a:t>이라는 언어를 많이 사용하고 있지만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파이썬으로</a:t>
            </a:r>
            <a:r>
              <a:rPr lang="ko-KR" altLang="en-US" sz="1200" dirty="0"/>
              <a:t> 만들어진 </a:t>
            </a:r>
            <a:r>
              <a:rPr lang="ko-KR" altLang="en-US" sz="1200" dirty="0" err="1"/>
              <a:t>판다스</a:t>
            </a:r>
            <a:r>
              <a:rPr lang="en-US" altLang="ko-KR" sz="1200" dirty="0"/>
              <a:t>(Pandas)</a:t>
            </a:r>
            <a:r>
              <a:rPr lang="ko-KR" altLang="en-US" sz="1200" dirty="0"/>
              <a:t>라는 모듈을 이용하면 데이터 분석을 더 쉽고 효과적으로 할 수 있다</a:t>
            </a:r>
            <a:r>
              <a:rPr lang="en-US" altLang="ko-KR" sz="1200" dirty="0"/>
              <a:t>.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83970" y="6211557"/>
            <a:ext cx="312763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1050"/>
              <a:t>출처</a:t>
            </a:r>
            <a:r>
              <a:rPr lang="en-US" altLang="ko-KR" sz="1050"/>
              <a:t>: Jump to python </a:t>
            </a:r>
            <a:r>
              <a:rPr lang="ko-KR" altLang="en-US" sz="1050"/>
              <a:t>참조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614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606670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241433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</a:t>
            </a:r>
            <a:r>
              <a:rPr lang="ko-KR" altLang="en-US" sz="2000" spc="65" dirty="0">
                <a:latin typeface="Noto Sans CJK JP Regular"/>
              </a:rPr>
              <a:t>의 특징</a:t>
            </a:r>
            <a:endParaRPr sz="2000" dirty="0">
              <a:latin typeface="Noto Sans CJK JP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71270" y="1554286"/>
            <a:ext cx="7177405" cy="2428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파이썬으로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할 수 없는 일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시스템과 밀접한 프로그래밍 영역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400" dirty="0" err="1"/>
              <a:t>파이썬으로</a:t>
            </a:r>
            <a:r>
              <a:rPr lang="ko-KR" altLang="en-US" sz="1400" dirty="0"/>
              <a:t> 도스나 </a:t>
            </a:r>
            <a:r>
              <a:rPr lang="ko-KR" altLang="en-US" sz="1400" dirty="0" err="1"/>
              <a:t>리눅스</a:t>
            </a:r>
            <a:r>
              <a:rPr lang="ko-KR" altLang="en-US" sz="1400" dirty="0"/>
              <a:t> 같은 운영체제</a:t>
            </a:r>
            <a:r>
              <a:rPr lang="en-US" altLang="ko-KR" sz="1400" dirty="0"/>
              <a:t>, </a:t>
            </a:r>
            <a:r>
              <a:rPr lang="ko-KR" altLang="en-US" sz="1400" dirty="0"/>
              <a:t>엄청난 횟수의 반복과 연산을 필요로 하는 프로그램 또는 데이터 압축 알고리즘 개발 프로그램 등을 만드는 것은 어렵다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대단히 빠른 속도를 요구하거나 하드웨어를 직접 건드려야 하는 프로그램에는 어울리지 않는다</a:t>
            </a:r>
            <a:r>
              <a:rPr lang="en-US" altLang="ko-KR" sz="1400" dirty="0"/>
              <a:t>.</a:t>
            </a:r>
          </a:p>
          <a:p>
            <a:pPr marL="12700">
              <a:spcBef>
                <a:spcPts val="95"/>
              </a:spcBef>
            </a:pP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모바일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프로그래밍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400" dirty="0" err="1"/>
              <a:t>파이썬은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구글이</a:t>
            </a:r>
            <a:r>
              <a:rPr lang="ko-KR" altLang="en-US" sz="1400" dirty="0"/>
              <a:t> 가장 많이 애용하는 언어이지만 </a:t>
            </a:r>
            <a:r>
              <a:rPr lang="ko-KR" altLang="en-US" sz="1400" dirty="0" err="1"/>
              <a:t>파이썬으로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안드로이드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앱</a:t>
            </a:r>
            <a:r>
              <a:rPr lang="en-US" altLang="ko-KR" sz="1400" dirty="0"/>
              <a:t>(App)</a:t>
            </a:r>
            <a:r>
              <a:rPr lang="ko-KR" altLang="en-US" sz="1400" dirty="0"/>
              <a:t>을 개발하는 것은 아직 어렵다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아이폰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앱을</a:t>
            </a:r>
            <a:r>
              <a:rPr lang="ko-KR" altLang="en-US" sz="1400" dirty="0"/>
              <a:t> 개발하는 것 역시 </a:t>
            </a:r>
            <a:r>
              <a:rPr lang="ko-KR" altLang="en-US" sz="1400" dirty="0" err="1"/>
              <a:t>파이썬으로는</a:t>
            </a:r>
            <a:r>
              <a:rPr lang="ko-KR" altLang="en-US" sz="1400" dirty="0"/>
              <a:t> 할 수 없다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822070" y="4154157"/>
            <a:ext cx="312763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1050"/>
              <a:t>출처</a:t>
            </a:r>
            <a:r>
              <a:rPr lang="en-US" altLang="ko-KR" sz="1050"/>
              <a:t>: Jump to python </a:t>
            </a:r>
            <a:r>
              <a:rPr lang="ko-KR" altLang="en-US" sz="1050"/>
              <a:t>참조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198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961901" y="3029180"/>
            <a:ext cx="71007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3399FF"/>
                </a:solidFill>
              </a:rPr>
              <a:t>Why Python??</a:t>
            </a:r>
            <a:endParaRPr lang="ko-KR" altLang="en-US" sz="5400" dirty="0">
              <a:solidFill>
                <a:srgbClr val="3399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08374EB-29EA-448B-BF18-441DA79BEF76}"/>
              </a:ext>
            </a:extLst>
          </p:cNvPr>
          <p:cNvSpPr/>
          <p:nvPr/>
        </p:nvSpPr>
        <p:spPr>
          <a:xfrm>
            <a:off x="961901" y="2089285"/>
            <a:ext cx="7074271" cy="28450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958C9E-437B-445C-B21C-A3B9F710D226}"/>
              </a:ext>
            </a:extLst>
          </p:cNvPr>
          <p:cNvSpPr/>
          <p:nvPr/>
        </p:nvSpPr>
        <p:spPr>
          <a:xfrm>
            <a:off x="961901" y="1875530"/>
            <a:ext cx="7074271" cy="118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8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606670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세상에 무수히 많은 언어들 </a:t>
            </a:r>
            <a:r>
              <a:rPr lang="en-US" altLang="ko-KR" sz="2000" b="1" spc="65" dirty="0">
                <a:latin typeface="Noto Sans CJK JP Regular"/>
              </a:rPr>
              <a:t>!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" y="1717964"/>
            <a:ext cx="8150843" cy="34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2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606670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언어들을 총으로 비교하면</a:t>
            </a:r>
            <a:r>
              <a:rPr lang="en-US" altLang="ko-KR" sz="2000" spc="65" dirty="0">
                <a:latin typeface="Noto Sans CJK JP Regular"/>
              </a:rPr>
              <a:t>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82" y="1516493"/>
            <a:ext cx="6815117" cy="406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4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591641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</a:t>
            </a:r>
            <a:r>
              <a:rPr lang="en-US" altLang="ko-KR" sz="2000" spc="65" dirty="0">
                <a:latin typeface="Noto Sans CJK JP Regular"/>
              </a:rPr>
              <a:t>Why Python?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62034" y="1794422"/>
            <a:ext cx="7177405" cy="31874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인간다운 언어이다</a:t>
            </a:r>
            <a:r>
              <a:rPr lang="en-US" altLang="ko-KR" dirty="0"/>
              <a:t>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문법이 쉬워 빠르게 배울 수 있다</a:t>
            </a:r>
            <a:r>
              <a:rPr lang="en-US" altLang="ko-KR" dirty="0"/>
              <a:t>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무료이지만 강력하다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간결하다</a:t>
            </a:r>
            <a:r>
              <a:rPr lang="en-US" altLang="ko-KR" dirty="0"/>
              <a:t>.</a:t>
            </a: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프로그래밍을 즐기게 해준다</a:t>
            </a:r>
            <a:r>
              <a:rPr lang="en-US" altLang="ko-KR" dirty="0"/>
              <a:t>.</a:t>
            </a: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개발 속도가 빠르다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17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591641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</a:t>
            </a:r>
            <a:r>
              <a:rPr lang="en-US" altLang="ko-KR" sz="2000" spc="65" dirty="0">
                <a:latin typeface="Noto Sans CJK JP Regular"/>
              </a:rPr>
              <a:t>Why Python?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62034" y="1668571"/>
            <a:ext cx="7177405" cy="31874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</a:t>
            </a:r>
            <a:r>
              <a:rPr lang="ko-KR" altLang="en-US" dirty="0"/>
              <a:t>화면에 </a:t>
            </a:r>
            <a:r>
              <a:rPr lang="en-US" altLang="ko-KR" dirty="0"/>
              <a:t>Hello, World </a:t>
            </a:r>
            <a:r>
              <a:rPr lang="ko-KR" altLang="en-US" dirty="0"/>
              <a:t>찍기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pc="-135" dirty="0">
                <a:latin typeface="Noto Sans CJK JP Regular"/>
                <a:cs typeface="Noto Sans CJK JP Regular"/>
              </a:rPr>
              <a:t>        자바</a:t>
            </a: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Noto Sans CJK JP Regular"/>
                <a:cs typeface="Noto Sans CJK JP Regular"/>
              </a:rPr>
              <a:t>	class </a:t>
            </a:r>
            <a:r>
              <a:rPr lang="en-US" altLang="ko-KR" spc="-135" dirty="0" err="1">
                <a:latin typeface="Noto Sans CJK JP Regular"/>
                <a:cs typeface="Noto Sans CJK JP Regular"/>
              </a:rPr>
              <a:t>HelloWorldApp</a:t>
            </a:r>
            <a:r>
              <a:rPr lang="en-US" altLang="ko-KR" spc="-135" dirty="0">
                <a:latin typeface="Noto Sans CJK JP Regular"/>
                <a:cs typeface="Noto Sans CJK JP Regular"/>
              </a:rPr>
              <a:t> {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Noto Sans CJK JP Regular"/>
                <a:cs typeface="Noto Sans CJK JP Regular"/>
              </a:rPr>
              <a:t>	   public static void main(String[] </a:t>
            </a:r>
            <a:r>
              <a:rPr lang="en-US" altLang="ko-KR" spc="-135" dirty="0" err="1">
                <a:latin typeface="Noto Sans CJK JP Regular"/>
                <a:cs typeface="Noto Sans CJK JP Regular"/>
              </a:rPr>
              <a:t>args</a:t>
            </a:r>
            <a:r>
              <a:rPr lang="en-US" altLang="ko-KR" spc="-135" dirty="0">
                <a:latin typeface="Noto Sans CJK JP Regular"/>
                <a:cs typeface="Noto Sans CJK JP Regular"/>
              </a:rPr>
              <a:t>){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Noto Sans CJK JP Regular"/>
                <a:cs typeface="Noto Sans CJK JP Regular"/>
              </a:rPr>
              <a:t>		</a:t>
            </a:r>
            <a:r>
              <a:rPr lang="en-US" altLang="ko-KR" spc="-135" dirty="0" err="1">
                <a:latin typeface="Noto Sans CJK JP Regular"/>
                <a:cs typeface="Noto Sans CJK JP Regular"/>
              </a:rPr>
              <a:t>System.out.printIn</a:t>
            </a:r>
            <a:r>
              <a:rPr lang="en-US" altLang="ko-KR" spc="-135" dirty="0">
                <a:latin typeface="Noto Sans CJK JP Regular"/>
                <a:cs typeface="Noto Sans CJK JP Regular"/>
              </a:rPr>
              <a:t>(“Hello World!”);}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Noto Sans CJK JP Regular"/>
                <a:cs typeface="Noto Sans CJK JP Regular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/>
              <a:t> 	</a:t>
            </a:r>
            <a:r>
              <a:rPr lang="ko-KR" altLang="en-US" dirty="0" err="1"/>
              <a:t>파이썬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/>
              <a:t>	</a:t>
            </a:r>
            <a:r>
              <a:rPr lang="en-US" altLang="ko-KR" dirty="0">
                <a:latin typeface="Noto Sans CJK JP Regular"/>
              </a:rPr>
              <a:t>Print(“Hello World”)</a:t>
            </a:r>
            <a:endParaRPr lang="ko-KR" altLang="en-US" dirty="0"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30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591641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</a:t>
            </a:r>
            <a:r>
              <a:rPr lang="en-US" altLang="ko-KR" sz="2000" spc="65" dirty="0">
                <a:latin typeface="Noto Sans CJK JP Regular"/>
              </a:rPr>
              <a:t>Why Python?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62034" y="1668571"/>
            <a:ext cx="7177405" cy="31874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출력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pc="-135" dirty="0">
                <a:latin typeface="+mn-ea"/>
                <a:cs typeface="Noto Sans CJK JP Regular"/>
              </a:rPr>
              <a:t>       자바</a:t>
            </a:r>
            <a:endParaRPr lang="en-US" altLang="ko-KR" spc="-135" dirty="0">
              <a:latin typeface="+mn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+mn-ea"/>
                <a:cs typeface="Noto Sans CJK JP Regular"/>
              </a:rPr>
              <a:t>	for ( i = 1; i &lt; 11; i ++){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+mn-ea"/>
                <a:cs typeface="Noto Sans CJK JP Regular"/>
              </a:rPr>
              <a:t>	     </a:t>
            </a:r>
            <a:r>
              <a:rPr lang="en-US" altLang="ko-KR" spc="-135" dirty="0" err="1">
                <a:latin typeface="+mn-ea"/>
                <a:cs typeface="Noto Sans CJK JP Regular"/>
              </a:rPr>
              <a:t>System.out.pirntIn</a:t>
            </a:r>
            <a:r>
              <a:rPr lang="en-US" altLang="ko-KR" spc="-135" dirty="0">
                <a:latin typeface="+mn-ea"/>
                <a:cs typeface="Noto Sans CJK JP Regular"/>
              </a:rPr>
              <a:t> </a:t>
            </a:r>
            <a:r>
              <a:rPr lang="en-US" altLang="ko-KR" dirty="0">
                <a:latin typeface="+mn-ea"/>
              </a:rPr>
              <a:t>(i)</a:t>
            </a:r>
            <a:r>
              <a:rPr lang="en-US" altLang="ko-KR" spc="-135" dirty="0">
                <a:latin typeface="+mn-ea"/>
                <a:cs typeface="Noto Sans CJK JP Regular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+mn-ea"/>
                <a:cs typeface="Noto Sans CJK JP Regular"/>
              </a:rPr>
              <a:t>	}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+mn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+mn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>
                <a:latin typeface="+mn-ea"/>
              </a:rPr>
              <a:t> 	</a:t>
            </a:r>
            <a:r>
              <a:rPr lang="ko-KR" altLang="en-US" dirty="0" err="1">
                <a:latin typeface="+mn-ea"/>
              </a:rPr>
              <a:t>파이썬</a:t>
            </a:r>
            <a:endParaRPr lang="en-US" altLang="ko-KR" dirty="0">
              <a:latin typeface="+mn-e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>
                <a:latin typeface="+mn-ea"/>
              </a:rPr>
              <a:t>	for i in range (1,11):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>
                <a:latin typeface="+mn-ea"/>
              </a:rPr>
              <a:t>	   print (i)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61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591641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</a:t>
            </a:r>
            <a:r>
              <a:rPr lang="en-US" altLang="ko-KR" sz="2000" spc="65" dirty="0">
                <a:latin typeface="Noto Sans CJK JP Regular"/>
              </a:rPr>
              <a:t>Why Python?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62034" y="1668571"/>
            <a:ext cx="7177405" cy="31874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dirty="0"/>
              <a:t> 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출력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pc="-135" dirty="0">
                <a:latin typeface="+mn-ea"/>
                <a:cs typeface="Noto Sans CJK JP Regular"/>
              </a:rPr>
              <a:t>       자바</a:t>
            </a:r>
            <a:endParaRPr lang="en-US" altLang="ko-KR" spc="-135" dirty="0">
              <a:latin typeface="+mn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+mn-ea"/>
                <a:cs typeface="Noto Sans CJK JP Regular"/>
              </a:rPr>
              <a:t>	for ( i = 1; i &lt; 11; i ++){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+mn-ea"/>
                <a:cs typeface="Noto Sans CJK JP Regular"/>
              </a:rPr>
              <a:t>	     </a:t>
            </a:r>
            <a:r>
              <a:rPr lang="en-US" altLang="ko-KR" spc="-135" dirty="0" err="1">
                <a:latin typeface="+mn-ea"/>
                <a:cs typeface="Noto Sans CJK JP Regular"/>
              </a:rPr>
              <a:t>System.out.pirntIn</a:t>
            </a:r>
            <a:r>
              <a:rPr lang="en-US" altLang="ko-KR" spc="-135" dirty="0">
                <a:latin typeface="+mn-ea"/>
                <a:cs typeface="Noto Sans CJK JP Regular"/>
              </a:rPr>
              <a:t> </a:t>
            </a:r>
            <a:r>
              <a:rPr lang="en-US" altLang="ko-KR" dirty="0">
                <a:latin typeface="+mn-ea"/>
              </a:rPr>
              <a:t>(i)</a:t>
            </a:r>
            <a:r>
              <a:rPr lang="en-US" altLang="ko-KR" spc="-135" dirty="0">
                <a:latin typeface="+mn-ea"/>
                <a:cs typeface="Noto Sans CJK JP Regular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pc="-135" dirty="0">
                <a:latin typeface="+mn-ea"/>
                <a:cs typeface="Noto Sans CJK JP Regular"/>
              </a:rPr>
              <a:t>	}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+mn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pc="-135" dirty="0">
              <a:latin typeface="+mn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>
                <a:latin typeface="+mn-ea"/>
              </a:rPr>
              <a:t> 	</a:t>
            </a:r>
            <a:r>
              <a:rPr lang="ko-KR" altLang="en-US" dirty="0" err="1">
                <a:latin typeface="+mn-ea"/>
              </a:rPr>
              <a:t>파이썬</a:t>
            </a:r>
            <a:endParaRPr lang="en-US" altLang="ko-KR" dirty="0">
              <a:latin typeface="+mn-e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>
                <a:latin typeface="+mn-ea"/>
              </a:rPr>
              <a:t>	for i in range (1,11):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dirty="0">
                <a:latin typeface="+mn-ea"/>
              </a:rPr>
              <a:t>	   print (i)</a:t>
            </a:r>
            <a:endParaRPr lang="ko-KR" altLang="en-US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5" y="1566971"/>
            <a:ext cx="7177404" cy="39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591641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어디에 쓰이고 있나</a:t>
            </a:r>
            <a:r>
              <a:rPr lang="en-US" altLang="ko-KR" sz="2000" spc="65" dirty="0">
                <a:latin typeface="Noto Sans CJK JP Regular"/>
              </a:rPr>
              <a:t>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6" y="1488287"/>
            <a:ext cx="6962899" cy="410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3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11FC97EA-32FF-479A-BA11-FA542A5DD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93094"/>
              </p:ext>
            </p:extLst>
          </p:nvPr>
        </p:nvGraphicFramePr>
        <p:xfrm>
          <a:off x="802464" y="2520912"/>
          <a:ext cx="7756524" cy="378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4455">
                  <a:extLst>
                    <a:ext uri="{9D8B030D-6E8A-4147-A177-3AD203B41FA5}">
                      <a16:colId xmlns="" xmlns:a16="http://schemas.microsoft.com/office/drawing/2014/main" val="135398476"/>
                    </a:ext>
                  </a:extLst>
                </a:gridCol>
                <a:gridCol w="4752974">
                  <a:extLst>
                    <a:ext uri="{9D8B030D-6E8A-4147-A177-3AD203B41FA5}">
                      <a16:colId xmlns="" xmlns:a16="http://schemas.microsoft.com/office/drawing/2014/main" val="2752437448"/>
                    </a:ext>
                  </a:extLst>
                </a:gridCol>
              </a:tblGrid>
              <a:tr h="2901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교육과정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주요교육내용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190811"/>
                  </a:ext>
                </a:extLst>
              </a:tr>
              <a:tr h="31467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단계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기초 통계학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X</a:t>
                      </a:r>
                      <a:r>
                        <a:rPr lang="ko-KR" altLang="en-US" sz="1200">
                          <a:effectLst/>
                        </a:rPr>
                        <a:t>변수</a:t>
                      </a:r>
                      <a:r>
                        <a:rPr lang="en-US" altLang="ko-KR" sz="1200">
                          <a:effectLst/>
                        </a:rPr>
                        <a:t> /</a:t>
                      </a:r>
                      <a:r>
                        <a:rPr lang="ko-KR" altLang="en-US" sz="1200" baseline="0">
                          <a:effectLst/>
                        </a:rPr>
                        <a:t> </a:t>
                      </a:r>
                      <a:r>
                        <a:rPr lang="en-US" altLang="ko-KR" sz="1200" baseline="0">
                          <a:effectLst/>
                        </a:rPr>
                        <a:t>y</a:t>
                      </a:r>
                      <a:r>
                        <a:rPr lang="ko-KR" altLang="en-US" sz="1200" baseline="0">
                          <a:effectLst/>
                        </a:rPr>
                        <a:t>변수</a:t>
                      </a:r>
                      <a:r>
                        <a:rPr lang="en-US" altLang="ko-KR" sz="1200" baseline="0">
                          <a:effectLst/>
                        </a:rPr>
                        <a:t>, </a:t>
                      </a:r>
                      <a:r>
                        <a:rPr lang="ko-KR" altLang="en-US" sz="1200" baseline="0">
                          <a:effectLst/>
                        </a:rPr>
                        <a:t>표본추출</a:t>
                      </a:r>
                      <a:r>
                        <a:rPr lang="en-US" altLang="ko-KR" sz="1200" baseline="0">
                          <a:effectLst/>
                        </a:rPr>
                        <a:t>, </a:t>
                      </a:r>
                      <a:r>
                        <a:rPr lang="ko-KR" altLang="en-US" sz="1200" baseline="0">
                          <a:effectLst/>
                        </a:rPr>
                        <a:t>군집분석</a:t>
                      </a:r>
                      <a:r>
                        <a:rPr lang="en-US" altLang="ko-KR" sz="1200" baseline="0">
                          <a:effectLst/>
                        </a:rPr>
                        <a:t>, </a:t>
                      </a:r>
                      <a:r>
                        <a:rPr lang="ko-KR" altLang="en-US" sz="1200" baseline="0">
                          <a:effectLst/>
                        </a:rPr>
                        <a:t>상관분석</a:t>
                      </a:r>
                      <a:r>
                        <a:rPr lang="en-US" altLang="ko-KR" sz="1200" baseline="0">
                          <a:effectLst/>
                        </a:rPr>
                        <a:t>, </a:t>
                      </a:r>
                      <a:r>
                        <a:rPr lang="ko-KR" altLang="en-US" sz="1200" baseline="0">
                          <a:effectLst/>
                        </a:rPr>
                        <a:t>회귀분석</a:t>
                      </a:r>
                      <a:r>
                        <a:rPr lang="en-US" altLang="ko-KR" sz="1200" baseline="0">
                          <a:effectLst/>
                        </a:rPr>
                        <a:t> 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3554520"/>
                  </a:ext>
                </a:extLst>
              </a:tr>
              <a:tr h="31467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effectLst/>
                        </a:rPr>
                        <a:t>R</a:t>
                      </a:r>
                      <a:r>
                        <a:rPr lang="en-US" altLang="ko-KR" sz="1200" baseline="0">
                          <a:effectLst/>
                        </a:rPr>
                        <a:t> </a:t>
                      </a:r>
                      <a:r>
                        <a:rPr lang="ko-KR" altLang="en-US" sz="1200" baseline="0">
                          <a:effectLst/>
                        </a:rPr>
                        <a:t>자료구조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Scalar,</a:t>
                      </a:r>
                      <a:r>
                        <a:rPr lang="en-US" sz="1200" baseline="0">
                          <a:effectLst/>
                        </a:rPr>
                        <a:t> Vector, Factor, matrix, array, data.frame, list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67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</a:t>
                      </a:r>
                      <a:r>
                        <a:rPr lang="ko-KR" altLang="en-US" sz="1200">
                          <a:effectLst/>
                        </a:rPr>
                        <a:t>단계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EDA </a:t>
                      </a:r>
                      <a:r>
                        <a:rPr lang="ko-KR" altLang="en-US" sz="1200">
                          <a:effectLst/>
                        </a:rPr>
                        <a:t>및 시각화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tidyverse, ggplot2 </a:t>
                      </a:r>
                      <a:r>
                        <a:rPr lang="ko-KR" altLang="en-US" sz="1200" baseline="0">
                          <a:effectLst/>
                        </a:rPr>
                        <a:t>활용한 </a:t>
                      </a:r>
                      <a:r>
                        <a:rPr lang="en-US" altLang="ko-KR" sz="1200" baseline="0">
                          <a:effectLst/>
                        </a:rPr>
                        <a:t>EDA </a:t>
                      </a:r>
                      <a:r>
                        <a:rPr lang="ko-KR" altLang="en-US" sz="1200" baseline="0">
                          <a:effectLst/>
                        </a:rPr>
                        <a:t>및 </a:t>
                      </a:r>
                      <a:r>
                        <a:rPr lang="en-US" altLang="ko-KR" sz="1200" baseline="0">
                          <a:effectLst/>
                        </a:rPr>
                        <a:t>Indexing</a:t>
                      </a:r>
                      <a:r>
                        <a:rPr lang="ko-KR" altLang="en-US" sz="1200" baseline="0">
                          <a:effectLst/>
                        </a:rPr>
                        <a:t> </a:t>
                      </a:r>
                      <a:r>
                        <a:rPr lang="en-US" altLang="ko-KR" sz="1200" baseline="0">
                          <a:effectLst/>
                        </a:rPr>
                        <a:t>(alltime.movie, MPG,mtcars )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3907065"/>
                  </a:ext>
                </a:extLst>
              </a:tr>
              <a:tr h="31467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</a:rPr>
                        <a:t>모델링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state.x77</a:t>
                      </a:r>
                      <a:r>
                        <a:rPr lang="ko-KR" altLang="en-US" sz="1200">
                          <a:effectLst/>
                        </a:rPr>
                        <a:t>과 </a:t>
                      </a:r>
                      <a:r>
                        <a:rPr lang="en-US" altLang="ko-KR" sz="1200">
                          <a:effectLst/>
                        </a:rPr>
                        <a:t>women data</a:t>
                      </a:r>
                      <a:r>
                        <a:rPr lang="ko-KR" altLang="en-US" sz="1200">
                          <a:effectLst/>
                        </a:rPr>
                        <a:t>를 통한 회귀분석</a:t>
                      </a:r>
                      <a:r>
                        <a:rPr lang="ko-KR" altLang="en-US" sz="1200" baseline="0">
                          <a:effectLst/>
                        </a:rPr>
                        <a:t> 적용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4678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  <a:r>
                        <a:rPr lang="ko-KR" altLang="en-US" sz="1200">
                          <a:effectLst/>
                        </a:rPr>
                        <a:t>단계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Basic</a:t>
                      </a:r>
                      <a:r>
                        <a:rPr lang="en-US" altLang="ko-KR" sz="1200" baseline="0">
                          <a:effectLst/>
                        </a:rPr>
                        <a:t> Review</a:t>
                      </a:r>
                      <a:endParaRPr lang="en-US" sz="120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python </a:t>
                      </a:r>
                      <a:r>
                        <a:rPr lang="ko-KR" altLang="en-US" sz="1200">
                          <a:effectLst/>
                        </a:rPr>
                        <a:t>자료형</a:t>
                      </a:r>
                      <a:r>
                        <a:rPr lang="en-US" altLang="ko-KR" sz="1200">
                          <a:effectLst/>
                        </a:rPr>
                        <a:t>, if/for/while</a:t>
                      </a:r>
                      <a:r>
                        <a:rPr lang="en-US" altLang="ko-KR" sz="1200" baseline="0">
                          <a:effectLst/>
                        </a:rPr>
                        <a:t> </a:t>
                      </a:r>
                      <a:r>
                        <a:rPr lang="ko-KR" altLang="en-US" sz="1200" baseline="0">
                          <a:effectLst/>
                        </a:rPr>
                        <a:t>반복 제어문</a:t>
                      </a:r>
                      <a:r>
                        <a:rPr lang="en-US" altLang="ko-KR" sz="1200" baseline="0">
                          <a:effectLst/>
                        </a:rPr>
                        <a:t>, </a:t>
                      </a:r>
                      <a:r>
                        <a:rPr lang="ko-KR" altLang="en-US" sz="1200" baseline="0">
                          <a:effectLst/>
                        </a:rPr>
                        <a:t> </a:t>
                      </a:r>
                      <a:r>
                        <a:rPr lang="en-US" altLang="ko-KR" sz="1200" baseline="0">
                          <a:effectLst/>
                        </a:rPr>
                        <a:t>def </a:t>
                      </a:r>
                      <a:r>
                        <a:rPr lang="ko-KR" altLang="en-US" sz="1200" baseline="0">
                          <a:effectLst/>
                        </a:rPr>
                        <a:t>함수 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69138614"/>
                  </a:ext>
                </a:extLst>
              </a:tr>
              <a:tr h="314678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Numpy &amp; Pandas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Numpy</a:t>
                      </a:r>
                      <a:r>
                        <a:rPr lang="ko-KR" altLang="en-US" sz="1200">
                          <a:effectLst/>
                        </a:rPr>
                        <a:t>를 통한 차원</a:t>
                      </a:r>
                      <a:r>
                        <a:rPr lang="ko-KR" altLang="en-US" sz="1200" baseline="0">
                          <a:effectLst/>
                        </a:rPr>
                        <a:t> 개념 숙지</a:t>
                      </a:r>
                      <a:r>
                        <a:rPr lang="en-US" altLang="ko-KR" sz="1200" baseline="0">
                          <a:effectLst/>
                        </a:rPr>
                        <a:t>, Pandas</a:t>
                      </a:r>
                      <a:r>
                        <a:rPr lang="ko-KR" altLang="en-US" sz="1200" baseline="0">
                          <a:effectLst/>
                        </a:rPr>
                        <a:t>를 통한 </a:t>
                      </a:r>
                      <a:r>
                        <a:rPr lang="en-US" altLang="ko-KR" sz="1200" baseline="0">
                          <a:effectLst/>
                        </a:rPr>
                        <a:t>datafram e</a:t>
                      </a:r>
                      <a:r>
                        <a:rPr lang="ko-KR" altLang="en-US" sz="1200" baseline="0">
                          <a:effectLst/>
                        </a:rPr>
                        <a:t>구조 파악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467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effectLst/>
                        </a:rPr>
                        <a:t>4</a:t>
                      </a:r>
                      <a:r>
                        <a:rPr lang="ko-KR" altLang="en-US" sz="1200">
                          <a:effectLst/>
                        </a:rPr>
                        <a:t>단계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Concept of ML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Confusion Matrix(Accuracy,</a:t>
                      </a:r>
                      <a:r>
                        <a:rPr lang="en-US" sz="1200" baseline="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Precision, Recall, ROC, AUC)</a:t>
                      </a:r>
                      <a:r>
                        <a:rPr lang="en-US" sz="1200" baseline="0">
                          <a:effectLst/>
                        </a:rPr>
                        <a:t> 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4678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KNN, Decisiontree,</a:t>
                      </a:r>
                      <a:r>
                        <a:rPr lang="en-US" sz="1200" baseline="0">
                          <a:effectLst/>
                        </a:rPr>
                        <a:t> Ensemble, bagging, Stacking, Naïve Bayes</a:t>
                      </a:r>
                    </a:p>
                    <a:p>
                      <a:r>
                        <a:rPr lang="en-US" sz="1200" baseline="0">
                          <a:effectLst/>
                        </a:rPr>
                        <a:t>Randomforest, Logistic_Regression 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2935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ko-KR" altLang="en-US" sz="1200">
                          <a:effectLst/>
                        </a:rPr>
                        <a:t>단계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Code</a:t>
                      </a:r>
                      <a:r>
                        <a:rPr lang="en-US" sz="1200" baseline="0">
                          <a:effectLst/>
                        </a:rPr>
                        <a:t> </a:t>
                      </a:r>
                      <a:r>
                        <a:rPr lang="ko-KR" altLang="en-US" sz="1200" baseline="0">
                          <a:effectLst/>
                        </a:rPr>
                        <a:t>구현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</a:rPr>
                        <a:t>Team project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Bike-Sharing,</a:t>
                      </a:r>
                      <a:r>
                        <a:rPr lang="en-US" sz="1200" baseline="0" dirty="0">
                          <a:effectLst/>
                        </a:rPr>
                        <a:t> IMDB </a:t>
                      </a:r>
                      <a:r>
                        <a:rPr lang="ko-KR" altLang="en-US" sz="1200" baseline="0" dirty="0">
                          <a:effectLst/>
                        </a:rPr>
                        <a:t>긍정</a:t>
                      </a:r>
                      <a:r>
                        <a:rPr lang="en-US" altLang="ko-KR" sz="1200" baseline="0" dirty="0">
                          <a:effectLst/>
                        </a:rPr>
                        <a:t>/</a:t>
                      </a:r>
                      <a:r>
                        <a:rPr lang="ko-KR" altLang="en-US" sz="1200" baseline="0" dirty="0">
                          <a:effectLst/>
                        </a:rPr>
                        <a:t>부정</a:t>
                      </a:r>
                      <a:r>
                        <a:rPr lang="en-US" altLang="ko-KR" sz="1200" baseline="0" dirty="0">
                          <a:effectLst/>
                        </a:rPr>
                        <a:t>, </a:t>
                      </a:r>
                      <a:r>
                        <a:rPr lang="ko-KR" altLang="en-US" sz="1200" baseline="0" dirty="0">
                          <a:effectLst/>
                        </a:rPr>
                        <a:t>주택가격 예측</a:t>
                      </a:r>
                      <a:r>
                        <a:rPr lang="en-US" altLang="ko-KR" sz="1200" baseline="0" dirty="0">
                          <a:effectLst/>
                        </a:rPr>
                        <a:t>, </a:t>
                      </a:r>
                      <a:r>
                        <a:rPr lang="ko-KR" altLang="en-US" sz="1200" baseline="0" dirty="0" err="1">
                          <a:effectLst/>
                        </a:rPr>
                        <a:t>네이버</a:t>
                      </a:r>
                      <a:r>
                        <a:rPr lang="ko-KR" altLang="en-US" sz="1200" baseline="0" dirty="0">
                          <a:effectLst/>
                        </a:rPr>
                        <a:t> 영화 평점</a:t>
                      </a:r>
                      <a:r>
                        <a:rPr lang="en-US" altLang="ko-KR" sz="1200" baseline="0" dirty="0">
                          <a:effectLst/>
                        </a:rPr>
                        <a:t>,</a:t>
                      </a:r>
                    </a:p>
                    <a:p>
                      <a:r>
                        <a:rPr lang="en-US" sz="1200" baseline="0" dirty="0" err="1">
                          <a:effectLst/>
                        </a:rPr>
                        <a:t>Fraud_detection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ko-KR" altLang="en-US" sz="1200" baseline="0" dirty="0">
                          <a:effectLst/>
                        </a:rPr>
                        <a:t>등의 주제 선정 후 </a:t>
                      </a:r>
                      <a:r>
                        <a:rPr lang="ko-KR" altLang="en-US" sz="1200" baseline="0" dirty="0" err="1">
                          <a:effectLst/>
                        </a:rPr>
                        <a:t>팀프로젝트</a:t>
                      </a:r>
                      <a:r>
                        <a:rPr lang="ko-KR" altLang="en-US" sz="1200" baseline="0" dirty="0">
                          <a:effectLst/>
                        </a:rPr>
                        <a:t> 진행</a:t>
                      </a:r>
                      <a:endParaRPr lang="en-US" sz="1200" dirty="0">
                        <a:effectLst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0967503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21784" y="898955"/>
            <a:ext cx="7943850" cy="1371600"/>
            <a:chOff x="304800" y="1203842"/>
            <a:chExt cx="7512050" cy="137160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04800" y="1203842"/>
              <a:ext cx="1371600" cy="1371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기초통계학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R </a:t>
              </a:r>
              <a:r>
                <a:rPr lang="ko-KR" altLang="en-US" sz="1100">
                  <a:solidFill>
                    <a:schemeClr val="tx1"/>
                  </a:solidFill>
                </a:rPr>
                <a:t>자료구조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828800" y="1203842"/>
              <a:ext cx="1371600" cy="1371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EDA </a:t>
              </a:r>
              <a:r>
                <a:rPr lang="ko-KR" altLang="en-US" sz="1100">
                  <a:solidFill>
                    <a:schemeClr val="tx1"/>
                  </a:solidFill>
                </a:rPr>
                <a:t>및 시각화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회귀모델링</a:t>
              </a:r>
              <a:endParaRPr lang="ko-KR" altLang="en-US" sz="110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371850" y="1203842"/>
              <a:ext cx="1371600" cy="1371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endParaRPr lang="en-US" altLang="ko-KR" sz="11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Basic Review</a:t>
              </a: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Numpy, Pandas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914900" y="1203842"/>
              <a:ext cx="1371600" cy="1371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Concept of ML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445250" y="1203842"/>
              <a:ext cx="1371600" cy="1371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>
                <a:solidFill>
                  <a:schemeClr val="tx1"/>
                </a:solidFill>
              </a:endParaRPr>
            </a:p>
            <a:p>
              <a:pPr algn="ctr"/>
              <a:endParaRPr lang="en-US" altLang="ko-KR" sz="12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Code </a:t>
              </a:r>
              <a:r>
                <a:rPr lang="ko-KR" altLang="en-US" sz="1200">
                  <a:solidFill>
                    <a:schemeClr val="tx1"/>
                  </a:solidFill>
                </a:rPr>
                <a:t>구현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Team Project </a:t>
              </a: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(R or Python) 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721784" y="898955"/>
            <a:ext cx="1450441" cy="326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1</a:t>
            </a:r>
            <a:r>
              <a:rPr lang="ko-KR" altLang="en-US" sz="1200"/>
              <a:t>단계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33385" y="898955"/>
            <a:ext cx="1450441" cy="326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2</a:t>
            </a:r>
            <a:r>
              <a:rPr lang="ko-KR" altLang="en-US" sz="1200"/>
              <a:t>단계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65131" y="898955"/>
            <a:ext cx="1450441" cy="326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r>
              <a:rPr lang="ko-KR" altLang="en-US" sz="1200"/>
              <a:t>단계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96877" y="898955"/>
            <a:ext cx="1450441" cy="326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4</a:t>
            </a:r>
            <a:r>
              <a:rPr lang="ko-KR" altLang="en-US" sz="1200"/>
              <a:t>단계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215193" y="898955"/>
            <a:ext cx="1450441" cy="326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5</a:t>
            </a:r>
            <a:r>
              <a:rPr lang="ko-KR" altLang="en-US" sz="120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8962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591641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어디에 쓰이고 있나</a:t>
            </a:r>
            <a:r>
              <a:rPr lang="en-US" altLang="ko-KR" sz="2000" spc="65" dirty="0">
                <a:latin typeface="Noto Sans CJK JP Regular"/>
              </a:rPr>
              <a:t>?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8" y="1490518"/>
            <a:ext cx="7088445" cy="401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2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945246" y="3087221"/>
            <a:ext cx="70742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3399FF"/>
                </a:solidFill>
              </a:rPr>
              <a:t>01) Python &amp; IDLE</a:t>
            </a:r>
            <a:endParaRPr lang="ko-KR" altLang="en-US" sz="4800" dirty="0">
              <a:solidFill>
                <a:srgbClr val="3399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08374EB-29EA-448B-BF18-441DA79BEF76}"/>
              </a:ext>
            </a:extLst>
          </p:cNvPr>
          <p:cNvSpPr/>
          <p:nvPr/>
        </p:nvSpPr>
        <p:spPr>
          <a:xfrm>
            <a:off x="961901" y="2089285"/>
            <a:ext cx="7074271" cy="28450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958C9E-437B-445C-B21C-A3B9F710D226}"/>
              </a:ext>
            </a:extLst>
          </p:cNvPr>
          <p:cNvSpPr/>
          <p:nvPr/>
        </p:nvSpPr>
        <p:spPr>
          <a:xfrm>
            <a:off x="961901" y="1875530"/>
            <a:ext cx="7074271" cy="118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7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72216"/>
            <a:ext cx="7177405" cy="1374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Python Download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Python </a:t>
            </a:r>
            <a:r>
              <a:rPr lang="ko-KR" altLang="en-US" sz="1400" dirty="0"/>
              <a:t>프로그램을 설치하는 방법은 </a:t>
            </a:r>
            <a:r>
              <a:rPr lang="en-US" altLang="ko-KR" sz="1400" dirty="0"/>
              <a:t>Python </a:t>
            </a:r>
            <a:r>
              <a:rPr lang="en-US" altLang="ko-KR" sz="1400" dirty="0" err="1"/>
              <a:t>Hompage</a:t>
            </a:r>
            <a:r>
              <a:rPr lang="en-US" altLang="ko-KR" sz="1400" dirty="0"/>
              <a:t> </a:t>
            </a:r>
            <a:r>
              <a:rPr lang="ko-KR" altLang="en-US" sz="1400" dirty="0"/>
              <a:t>인 </a:t>
            </a:r>
            <a:r>
              <a:rPr lang="en-US" altLang="ko-KR" sz="1400" dirty="0">
                <a:hlinkClick r:id="rId2"/>
              </a:rPr>
              <a:t>http://www.python.org</a:t>
            </a:r>
            <a:r>
              <a:rPr lang="en-US" altLang="ko-KR" sz="1400" dirty="0"/>
              <a:t> </a:t>
            </a:r>
            <a:r>
              <a:rPr lang="ko-KR" altLang="en-US" sz="1400" dirty="0"/>
              <a:t>링크를 클릭 후 최신 버전을 다운받으면 된다</a:t>
            </a:r>
            <a:r>
              <a:rPr lang="en-US" altLang="ko-KR" sz="1400" dirty="0"/>
              <a:t>.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Python 3.x</a:t>
            </a:r>
            <a:r>
              <a:rPr lang="ko-KR" altLang="en-US" sz="1400" dirty="0"/>
              <a:t>로 시작하는 버전 중</a:t>
            </a:r>
            <a:r>
              <a:rPr lang="en-US" altLang="ko-KR" sz="1400" dirty="0"/>
              <a:t> </a:t>
            </a:r>
            <a:r>
              <a:rPr lang="ko-KR" altLang="en-US" sz="1400" dirty="0"/>
              <a:t>최신 버전의 </a:t>
            </a:r>
            <a:r>
              <a:rPr lang="en-US" altLang="ko-KR" sz="1400" dirty="0"/>
              <a:t>Python</a:t>
            </a:r>
            <a:r>
              <a:rPr lang="ko-KR" altLang="en-US" sz="1400" dirty="0"/>
              <a:t>을 다운받으면 된다</a:t>
            </a:r>
            <a:r>
              <a:rPr lang="en-US" altLang="ko-KR" sz="1400" dirty="0"/>
              <a:t>. (20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현재</a:t>
            </a:r>
            <a:r>
              <a:rPr lang="en-US" altLang="ko-KR" sz="1400" dirty="0"/>
              <a:t>) </a:t>
            </a:r>
            <a:r>
              <a:rPr lang="ko-KR" altLang="en-US" sz="1400" dirty="0"/>
              <a:t>최신버전은 </a:t>
            </a:r>
            <a:r>
              <a:rPr lang="en-US" altLang="ko-KR" sz="1400" dirty="0"/>
              <a:t>Python 3.9.0 </a:t>
            </a:r>
            <a:r>
              <a:rPr lang="ko-KR" altLang="en-US" sz="1400" dirty="0"/>
              <a:t>버전이다</a:t>
            </a:r>
            <a:r>
              <a:rPr lang="en-US" altLang="ko-KR" sz="1400" dirty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 &amp; IDLE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E4B0360-FD01-447D-ADE4-1121908A5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7" y="3282223"/>
            <a:ext cx="6639898" cy="2756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D197687-17D6-4B83-94A6-C2F082A15B81}"/>
              </a:ext>
            </a:extLst>
          </p:cNvPr>
          <p:cNvSpPr/>
          <p:nvPr/>
        </p:nvSpPr>
        <p:spPr>
          <a:xfrm>
            <a:off x="3684493" y="4496771"/>
            <a:ext cx="887508" cy="263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Python &amp; IDLE</a:t>
            </a:r>
            <a:endParaRPr lang="en-US" altLang="ko-KR" sz="14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 &amp; IDLE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908287" y="1801922"/>
            <a:ext cx="7554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400" dirty="0"/>
              <a:t>Python</a:t>
            </a:r>
            <a:r>
              <a:rPr lang="ko-KR" altLang="en-US" sz="1400" dirty="0"/>
              <a:t>을 올바르게 설치하였다면</a:t>
            </a:r>
            <a:r>
              <a:rPr lang="en-US" altLang="ko-KR" sz="1400" dirty="0"/>
              <a:t>, </a:t>
            </a:r>
            <a:r>
              <a:rPr lang="en-US" altLang="ko-KR" sz="1400" b="1" dirty="0"/>
              <a:t>[window </a:t>
            </a:r>
            <a:r>
              <a:rPr lang="ko-KR" altLang="en-US" sz="1400" b="1" dirty="0"/>
              <a:t>키</a:t>
            </a:r>
            <a:r>
              <a:rPr lang="en-US" altLang="ko-KR" sz="1400" b="1" dirty="0"/>
              <a:t>]</a:t>
            </a:r>
            <a:r>
              <a:rPr lang="ko-KR" altLang="en-US" sz="1400" dirty="0"/>
              <a:t>를 </a:t>
            </a:r>
            <a:r>
              <a:rPr lang="ko-KR" altLang="en-US" sz="1400" b="1" u="sng" dirty="0"/>
              <a:t>클릭</a:t>
            </a:r>
            <a:r>
              <a:rPr lang="ko-KR" altLang="en-US" sz="1400" dirty="0"/>
              <a:t>하고 </a:t>
            </a:r>
            <a:r>
              <a:rPr lang="en-US" altLang="ko-KR" sz="1400" b="1" dirty="0"/>
              <a:t>[python]</a:t>
            </a:r>
            <a:r>
              <a:rPr lang="ko-KR" altLang="en-US" sz="1400" dirty="0"/>
              <a:t>을 검색하여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파일위치열기</a:t>
            </a:r>
            <a:r>
              <a:rPr lang="en-US" altLang="ko-KR" sz="1400" b="1" dirty="0"/>
              <a:t>]</a:t>
            </a:r>
            <a:r>
              <a:rPr lang="ko-KR" altLang="en-US" sz="1400" dirty="0"/>
              <a:t>를 </a:t>
            </a:r>
            <a:r>
              <a:rPr lang="ko-KR" altLang="en-US" sz="1400" b="1" u="sng" dirty="0"/>
              <a:t>클릭</a:t>
            </a:r>
            <a:r>
              <a:rPr lang="ko-KR" altLang="en-US" sz="1400" dirty="0"/>
              <a:t>하면 아래와 같은 폴더 내에 </a:t>
            </a:r>
            <a:r>
              <a:rPr lang="en-US" altLang="ko-KR" sz="1400" b="1" dirty="0"/>
              <a:t>Python</a:t>
            </a:r>
            <a:r>
              <a:rPr lang="en-US" altLang="ko-KR" sz="1400" dirty="0"/>
              <a:t> </a:t>
            </a:r>
            <a:r>
              <a:rPr lang="ko-KR" altLang="en-US" sz="1400" dirty="0"/>
              <a:t>버전이 </a:t>
            </a:r>
            <a:r>
              <a:rPr lang="ko-KR" altLang="en-US" sz="1400" b="1" u="sng" dirty="0"/>
              <a:t>존재</a:t>
            </a:r>
            <a:r>
              <a:rPr lang="ko-KR" altLang="en-US" sz="1400" dirty="0"/>
              <a:t>함을 알 수 있다</a:t>
            </a:r>
            <a:r>
              <a:rPr lang="en-US" altLang="ko-KR" sz="1400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D5776B9-E2A7-4476-9129-CA4FCC57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4" y="2459420"/>
            <a:ext cx="5576046" cy="2172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EDF1CE2-AF7D-434A-A628-51297B75CA21}"/>
              </a:ext>
            </a:extLst>
          </p:cNvPr>
          <p:cNvSpPr/>
          <p:nvPr/>
        </p:nvSpPr>
        <p:spPr>
          <a:xfrm>
            <a:off x="3003175" y="2687399"/>
            <a:ext cx="1658471" cy="629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2D16CCE-FBA0-4775-A376-7ADDB33F7A37}"/>
              </a:ext>
            </a:extLst>
          </p:cNvPr>
          <p:cNvSpPr/>
          <p:nvPr/>
        </p:nvSpPr>
        <p:spPr>
          <a:xfrm>
            <a:off x="881392" y="4795143"/>
            <a:ext cx="7554396" cy="147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400" dirty="0"/>
              <a:t>Python</a:t>
            </a:r>
            <a:r>
              <a:rPr lang="ko-KR" altLang="en-US" sz="1400" dirty="0"/>
              <a:t>의</a:t>
            </a:r>
            <a:r>
              <a:rPr lang="en-US" altLang="ko-KR" sz="1400" dirty="0"/>
              <a:t> IDLE(Integrated Development and Learning Environment)</a:t>
            </a:r>
            <a:r>
              <a:rPr lang="ko-KR" altLang="en-US" sz="1400" dirty="0"/>
              <a:t>은 통합개발환경으로써 </a:t>
            </a: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Python Code </a:t>
            </a:r>
            <a:r>
              <a:rPr lang="ko-KR" altLang="en-US" sz="1400" dirty="0"/>
              <a:t>작성을 원활히 도와준다</a:t>
            </a:r>
            <a:r>
              <a:rPr lang="en-US" altLang="ko-KR" sz="1400" dirty="0"/>
              <a:t>.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  IDLE</a:t>
            </a:r>
            <a:r>
              <a:rPr lang="ko-KR" altLang="en-US" sz="1600" dirty="0"/>
              <a:t> 구성</a:t>
            </a:r>
            <a:r>
              <a:rPr lang="en-US" altLang="ko-KR" sz="1600" dirty="0"/>
              <a:t>: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   *  IDLE Shell </a:t>
            </a:r>
            <a:r>
              <a:rPr lang="ko-KR" altLang="en-US" sz="1400" dirty="0"/>
              <a:t>창</a:t>
            </a:r>
            <a:r>
              <a:rPr lang="en-US" altLang="ko-KR" sz="1400" dirty="0"/>
              <a:t>: IDLE Editor</a:t>
            </a:r>
            <a:r>
              <a:rPr lang="ko-KR" altLang="en-US" sz="1400" dirty="0"/>
              <a:t>에서의 실행한 프로그램 결과가 표시되는 곳</a:t>
            </a: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   *  IDLE</a:t>
            </a:r>
            <a:r>
              <a:rPr lang="ko-KR" altLang="en-US" sz="1400" dirty="0"/>
              <a:t> </a:t>
            </a:r>
            <a:r>
              <a:rPr lang="en-US" altLang="ko-KR" sz="1400" dirty="0"/>
              <a:t>Editor</a:t>
            </a:r>
            <a:r>
              <a:rPr lang="ko-KR" altLang="en-US" sz="1400" dirty="0"/>
              <a:t> 창</a:t>
            </a:r>
            <a:r>
              <a:rPr lang="en-US" altLang="ko-KR" sz="1400" dirty="0"/>
              <a:t>: IDLE Editor</a:t>
            </a:r>
            <a:r>
              <a:rPr lang="ko-KR" altLang="en-US" sz="1400" dirty="0"/>
              <a:t>가 실행되는 곳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9561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9175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통합개발환경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(IDLE: Integrated Development and Learning Environment)</a:t>
            </a:r>
          </a:p>
          <a:p>
            <a:pPr marL="12700">
              <a:spcBef>
                <a:spcPts val="95"/>
              </a:spcBef>
            </a:pPr>
            <a:r>
              <a:rPr lang="ko-KR" altLang="en-US" sz="1400" dirty="0"/>
              <a:t>코딩</a:t>
            </a:r>
            <a:r>
              <a:rPr lang="en-US" altLang="ko-KR" sz="1400" dirty="0"/>
              <a:t>, </a:t>
            </a:r>
            <a:r>
              <a:rPr lang="ko-KR" altLang="en-US" sz="1400" dirty="0"/>
              <a:t>디버그</a:t>
            </a:r>
            <a:r>
              <a:rPr lang="en-US" altLang="ko-KR" sz="1400" dirty="0"/>
              <a:t>, </a:t>
            </a:r>
            <a:r>
              <a:rPr lang="ko-KR" altLang="en-US" sz="1400" dirty="0"/>
              <a:t>컴파일</a:t>
            </a:r>
            <a:r>
              <a:rPr lang="en-US" altLang="ko-KR" sz="1400" dirty="0"/>
              <a:t>, </a:t>
            </a:r>
            <a:r>
              <a:rPr lang="ko-KR" altLang="en-US" sz="1400" dirty="0"/>
              <a:t>배포 등 프로그램 개발에 관련된 모든 작업을 하나의 프로그램 안에서 처리하는 환경을 제공하는 소프트웨어이다</a:t>
            </a:r>
            <a:r>
              <a:rPr lang="en-US" altLang="ko-KR" sz="1400" dirty="0"/>
              <a:t>. Python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IDLE</a:t>
            </a:r>
            <a:r>
              <a:rPr lang="ko-KR" altLang="en-US" sz="1400" dirty="0"/>
              <a:t>를 활용하여 프로그램 작성의 효율성을 </a:t>
            </a:r>
            <a:r>
              <a:rPr lang="ko-KR" altLang="en-US" sz="1400" dirty="0" err="1"/>
              <a:t>제고시킨다</a:t>
            </a:r>
            <a:r>
              <a:rPr lang="en-US" altLang="ko-KR" sz="1400" dirty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 &amp; IDLE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EB15B3B-2D89-43B1-BA13-0925A5F9E823}"/>
              </a:ext>
            </a:extLst>
          </p:cNvPr>
          <p:cNvGrpSpPr/>
          <p:nvPr/>
        </p:nvGrpSpPr>
        <p:grpSpPr>
          <a:xfrm>
            <a:off x="388334" y="3429001"/>
            <a:ext cx="7560341" cy="3036921"/>
            <a:chOff x="881392" y="3429001"/>
            <a:chExt cx="7560341" cy="3036921"/>
          </a:xfrm>
        </p:grpSpPr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84678485-1EE7-4CA7-B97B-BC5E46A59D7D}"/>
                </a:ext>
              </a:extLst>
            </p:cNvPr>
            <p:cNvGrpSpPr/>
            <p:nvPr/>
          </p:nvGrpSpPr>
          <p:grpSpPr>
            <a:xfrm>
              <a:off x="2808820" y="3716689"/>
              <a:ext cx="5438711" cy="1908450"/>
              <a:chOff x="2583270" y="4116910"/>
              <a:chExt cx="5438711" cy="190845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70BC0487-10B8-4D0B-A4B4-14A3E4046835}"/>
                  </a:ext>
                </a:extLst>
              </p:cNvPr>
              <p:cNvSpPr/>
              <p:nvPr/>
            </p:nvSpPr>
            <p:spPr>
              <a:xfrm>
                <a:off x="2583270" y="5280024"/>
                <a:ext cx="1198506" cy="739848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</a:rPr>
                  <a:t>Jupyter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notebook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1F8217A4-4848-441E-91AC-BDF05117533D}"/>
                  </a:ext>
                </a:extLst>
              </p:cNvPr>
              <p:cNvSpPr/>
              <p:nvPr/>
            </p:nvSpPr>
            <p:spPr>
              <a:xfrm>
                <a:off x="4035502" y="5285512"/>
                <a:ext cx="1198506" cy="739848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VS code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(Visual Studio Code)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489636E0-AA0A-43C7-9596-5F217F0F535E}"/>
                  </a:ext>
                </a:extLst>
              </p:cNvPr>
              <p:cNvSpPr/>
              <p:nvPr/>
            </p:nvSpPr>
            <p:spPr>
              <a:xfrm>
                <a:off x="5416015" y="5285512"/>
                <a:ext cx="1198506" cy="739848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</a:rPr>
                  <a:t>Pycharm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="" xmlns:a16="http://schemas.microsoft.com/office/drawing/2014/main" id="{6F33B7BA-A037-4B3B-8105-3E7FE136231A}"/>
                  </a:ext>
                </a:extLst>
              </p:cNvPr>
              <p:cNvSpPr/>
              <p:nvPr/>
            </p:nvSpPr>
            <p:spPr>
              <a:xfrm>
                <a:off x="4688541" y="4116910"/>
                <a:ext cx="1165414" cy="739848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Python Program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A7C5EDD-8098-4C7D-A739-5BA4E9DE0086}"/>
                  </a:ext>
                </a:extLst>
              </p:cNvPr>
              <p:cNvSpPr/>
              <p:nvPr/>
            </p:nvSpPr>
            <p:spPr>
              <a:xfrm>
                <a:off x="6823475" y="5285512"/>
                <a:ext cx="1198506" cy="739848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</a:rPr>
                  <a:t>spyder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2DDC37DC-DB36-41E5-B1CA-FC92699DB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153" y="3429001"/>
              <a:ext cx="0" cy="290166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7F11BB14-7AC6-47C3-BE96-DFBADE6B8435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48" y="4668371"/>
              <a:ext cx="5913685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F1CDF1B-4263-4BF3-A2C8-B6D30D7A904D}"/>
                </a:ext>
              </a:extLst>
            </p:cNvPr>
            <p:cNvSpPr/>
            <p:nvPr/>
          </p:nvSpPr>
          <p:spPr>
            <a:xfrm>
              <a:off x="881392" y="3716688"/>
              <a:ext cx="1261148" cy="7398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Program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CC266047-024B-43DD-BF92-957B9F679D2D}"/>
                </a:ext>
              </a:extLst>
            </p:cNvPr>
            <p:cNvSpPr/>
            <p:nvPr/>
          </p:nvSpPr>
          <p:spPr>
            <a:xfrm>
              <a:off x="881392" y="4879802"/>
              <a:ext cx="1261148" cy="754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Editor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0A081AEB-198E-40BF-AD30-5E2798DB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0469" y="5734497"/>
              <a:ext cx="806824" cy="64098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65D09589-5DF2-4CD1-9632-EF63D0C21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7926" y="5725224"/>
              <a:ext cx="806818" cy="63233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C30F42F0-E32D-403F-8349-6F671FF6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3033" y="5671436"/>
              <a:ext cx="806817" cy="65923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2396A31C-7BD0-4586-A736-20E40026FD3A}"/>
                </a:ext>
              </a:extLst>
            </p:cNvPr>
            <p:cNvSpPr/>
            <p:nvPr/>
          </p:nvSpPr>
          <p:spPr>
            <a:xfrm>
              <a:off x="2691933" y="4774631"/>
              <a:ext cx="1443586" cy="1691291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2C0A228-91A5-452A-8356-FF37D6E39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222" y="5725221"/>
            <a:ext cx="806817" cy="6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881392" y="1981217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 dirty="0"/>
              <a:t>1</a:t>
            </a:r>
            <a:r>
              <a:rPr lang="en-US" altLang="ko-KR" sz="1600"/>
              <a:t>) What is Anaconda?</a:t>
            </a:r>
            <a:endParaRPr lang="en-US" altLang="ko-KR" sz="1600" dirty="0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1162430" y="2141176"/>
            <a:ext cx="7177405" cy="15844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endParaRPr lang="en-US" altLang="ko-KR" sz="1400"/>
          </a:p>
          <a:p>
            <a:pPr marL="12700">
              <a:spcBef>
                <a:spcPts val="95"/>
              </a:spcBef>
            </a:pPr>
            <a:r>
              <a:rPr lang="ko-KR" altLang="en-US" sz="1400"/>
              <a:t>아나콘다는 패키지 관리와 </a:t>
            </a:r>
            <a:r>
              <a:rPr lang="en-US" altLang="ko-KR" sz="1400"/>
              <a:t>Deploy(</a:t>
            </a:r>
            <a:r>
              <a:rPr lang="ko-KR" altLang="en-US" sz="1400"/>
              <a:t>실행</a:t>
            </a:r>
            <a:r>
              <a:rPr lang="en-US" altLang="ko-KR" sz="1400"/>
              <a:t>)</a:t>
            </a:r>
            <a:r>
              <a:rPr lang="ko-KR" altLang="en-US" sz="1400"/>
              <a:t>을</a:t>
            </a:r>
            <a:r>
              <a:rPr lang="en-US" altLang="ko-KR" sz="1400"/>
              <a:t> </a:t>
            </a:r>
            <a:r>
              <a:rPr lang="ko-KR" altLang="en-US" sz="1400"/>
              <a:t>단순하게 할 목적으로 데이터 분석을 위한 </a:t>
            </a:r>
            <a:endParaRPr lang="en-US" altLang="ko-KR" sz="1400"/>
          </a:p>
          <a:p>
            <a:pPr marL="12700">
              <a:spcBef>
                <a:spcPts val="95"/>
              </a:spcBef>
            </a:pPr>
            <a:r>
              <a:rPr lang="ko-KR" altLang="en-US" sz="1400"/>
              <a:t>과학 및 공학 계산을 위해 </a:t>
            </a:r>
            <a:r>
              <a:rPr lang="en-US" altLang="ko-KR" sz="1400"/>
              <a:t>Python </a:t>
            </a:r>
            <a:r>
              <a:rPr lang="ko-KR" altLang="en-US" sz="1400"/>
              <a:t>프로그래밍 언어의 </a:t>
            </a:r>
            <a:r>
              <a:rPr lang="en-US" altLang="ko-KR" sz="1400"/>
              <a:t>Open-Source </a:t>
            </a:r>
            <a:r>
              <a:rPr lang="ko-KR" altLang="en-US" sz="1400"/>
              <a:t>배포판이다</a:t>
            </a:r>
            <a:r>
              <a:rPr lang="en-US" altLang="ko-KR" sz="1400"/>
              <a:t>. Package </a:t>
            </a:r>
            <a:r>
              <a:rPr lang="ko-KR" altLang="en-US" sz="1400"/>
              <a:t>버전들은 </a:t>
            </a:r>
            <a:r>
              <a:rPr lang="en-US" altLang="ko-KR" sz="1400"/>
              <a:t>Pakcage </a:t>
            </a:r>
            <a:r>
              <a:rPr lang="ko-KR" altLang="en-US" sz="1400"/>
              <a:t>관리 시스템 </a:t>
            </a:r>
            <a:r>
              <a:rPr lang="en-US" altLang="ko-KR" sz="1400"/>
              <a:t>Conda</a:t>
            </a:r>
            <a:r>
              <a:rPr lang="ko-KR" altLang="en-US" sz="1400"/>
              <a:t>를 통해 관리된다 </a:t>
            </a:r>
            <a:r>
              <a:rPr lang="en-US" altLang="ko-KR" sz="1400"/>
              <a:t>-</a:t>
            </a:r>
            <a:r>
              <a:rPr lang="ko-KR" altLang="en-US" sz="1400" b="1">
                <a:solidFill>
                  <a:schemeClr val="accent1">
                    <a:lumMod val="75000"/>
                  </a:schemeClr>
                </a:solidFill>
              </a:rPr>
              <a:t>위키백과</a:t>
            </a:r>
            <a:endParaRPr lang="en-US" altLang="ko-KR" sz="1400" b="1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/>
          </a:p>
          <a:p>
            <a:pPr marL="12700">
              <a:spcBef>
                <a:spcPts val="95"/>
              </a:spcBef>
            </a:pPr>
            <a:r>
              <a:rPr lang="ko-KR" altLang="en-US" sz="1400"/>
              <a:t>아나콘다는 앞에서 설명한 </a:t>
            </a:r>
            <a:r>
              <a:rPr lang="en-US" altLang="ko-KR" sz="1400"/>
              <a:t>Jupyter Notebook, Spyder </a:t>
            </a:r>
            <a:r>
              <a:rPr lang="ko-KR" altLang="en-US" sz="1400"/>
              <a:t>등을 하나의 </a:t>
            </a:r>
            <a:r>
              <a:rPr lang="en-US" altLang="ko-KR" sz="1400"/>
              <a:t>Navigator</a:t>
            </a:r>
            <a:r>
              <a:rPr lang="ko-KR" altLang="en-US" sz="1400"/>
              <a:t>로 관리하기 좋은</a:t>
            </a:r>
            <a:endParaRPr lang="en-US" altLang="ko-KR" sz="1400" dirty="0">
              <a:solidFill>
                <a:srgbClr val="3399FF"/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400"/>
              <a:t>통합프로그램이라고 할 수 있다</a:t>
            </a:r>
            <a:r>
              <a:rPr lang="en-US" altLang="ko-KR" sz="140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3895168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</a:t>
            </a: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80" y="4318000"/>
            <a:ext cx="6857620" cy="2222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EDF1CE2-AF7D-434A-A628-51297B75CA21}"/>
              </a:ext>
            </a:extLst>
          </p:cNvPr>
          <p:cNvSpPr/>
          <p:nvPr/>
        </p:nvSpPr>
        <p:spPr>
          <a:xfrm>
            <a:off x="2514225" y="5016500"/>
            <a:ext cx="2356225" cy="2131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9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</a:t>
            </a:r>
            <a:endParaRPr lang="en-US" altLang="ko-KR" sz="1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206499" y="2725643"/>
            <a:ext cx="6845301" cy="3378818"/>
            <a:chOff x="1206500" y="2414500"/>
            <a:chExt cx="4533900" cy="27148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2414500"/>
              <a:ext cx="4533900" cy="271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2EDF1CE2-AF7D-434A-A628-51297B75CA21}"/>
                </a:ext>
              </a:extLst>
            </p:cNvPr>
            <p:cNvSpPr/>
            <p:nvPr/>
          </p:nvSpPr>
          <p:spPr>
            <a:xfrm>
              <a:off x="1307725" y="4845050"/>
              <a:ext cx="667125" cy="27617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2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 (64bit </a:t>
            </a:r>
            <a:r>
              <a:rPr lang="ko-KR" altLang="en-US" sz="1600"/>
              <a:t>또는 </a:t>
            </a:r>
            <a:r>
              <a:rPr lang="en-US" altLang="ko-KR" sz="1600"/>
              <a:t>32bit </a:t>
            </a:r>
            <a:r>
              <a:rPr lang="ko-KR" altLang="en-US" sz="1600"/>
              <a:t>중 컴퓨터 사양에 맞는 버전을 다운</a:t>
            </a:r>
            <a:r>
              <a:rPr lang="en-US" altLang="ko-KR" sz="1600"/>
              <a:t>)</a:t>
            </a:r>
            <a:endParaRPr lang="en-US" altLang="ko-K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92" y="2641600"/>
            <a:ext cx="6755541" cy="347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EDF1CE2-AF7D-434A-A628-51297B75CA21}"/>
              </a:ext>
            </a:extLst>
          </p:cNvPr>
          <p:cNvSpPr/>
          <p:nvPr/>
        </p:nvSpPr>
        <p:spPr>
          <a:xfrm>
            <a:off x="1101528" y="5156200"/>
            <a:ext cx="6687805" cy="904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Installation(Next)</a:t>
            </a:r>
            <a:endParaRPr lang="en-US" altLang="ko-K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2567194"/>
            <a:ext cx="6451599" cy="363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EDF1CE2-AF7D-434A-A628-51297B75CA21}"/>
              </a:ext>
            </a:extLst>
          </p:cNvPr>
          <p:cNvSpPr/>
          <p:nvPr/>
        </p:nvSpPr>
        <p:spPr>
          <a:xfrm>
            <a:off x="5302503" y="5853903"/>
            <a:ext cx="1219200" cy="2928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Installation(I Agree)</a:t>
            </a:r>
            <a:endParaRPr lang="en-US" altLang="ko-KR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98" y="2500363"/>
            <a:ext cx="6653940" cy="3790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EDF1CE2-AF7D-434A-A628-51297B75CA21}"/>
              </a:ext>
            </a:extLst>
          </p:cNvPr>
          <p:cNvSpPr/>
          <p:nvPr/>
        </p:nvSpPr>
        <p:spPr>
          <a:xfrm>
            <a:off x="5412574" y="5972441"/>
            <a:ext cx="1219200" cy="2928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961901" y="3041055"/>
            <a:ext cx="707427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3399FF"/>
                </a:solidFill>
              </a:rPr>
              <a:t>What is Python??</a:t>
            </a:r>
            <a:endParaRPr lang="ko-KR" altLang="en-US" sz="5400" dirty="0">
              <a:solidFill>
                <a:srgbClr val="3399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08374EB-29EA-448B-BF18-441DA79BEF76}"/>
              </a:ext>
            </a:extLst>
          </p:cNvPr>
          <p:cNvSpPr/>
          <p:nvPr/>
        </p:nvSpPr>
        <p:spPr>
          <a:xfrm>
            <a:off x="961901" y="2089285"/>
            <a:ext cx="7074271" cy="28450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958C9E-437B-445C-B21C-A3B9F710D226}"/>
              </a:ext>
            </a:extLst>
          </p:cNvPr>
          <p:cNvSpPr/>
          <p:nvPr/>
        </p:nvSpPr>
        <p:spPr>
          <a:xfrm>
            <a:off x="961901" y="1876300"/>
            <a:ext cx="7074271" cy="118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6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Installation(Next – All Users</a:t>
            </a:r>
            <a:r>
              <a:rPr lang="ko-KR" altLang="en-US" sz="1600"/>
              <a:t>를 권장합니다</a:t>
            </a:r>
            <a:r>
              <a:rPr lang="en-US" altLang="ko-KR" sz="1600"/>
              <a:t>)</a:t>
            </a:r>
            <a:endParaRPr lang="en-US" altLang="ko-KR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51" y="2508689"/>
            <a:ext cx="6674787" cy="3782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EDF1CE2-AF7D-434A-A628-51297B75CA21}"/>
              </a:ext>
            </a:extLst>
          </p:cNvPr>
          <p:cNvSpPr/>
          <p:nvPr/>
        </p:nvSpPr>
        <p:spPr>
          <a:xfrm>
            <a:off x="5412574" y="5972441"/>
            <a:ext cx="1219200" cy="2928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</a:t>
            </a:r>
          </a:p>
          <a:p>
            <a:pPr marL="12700">
              <a:spcBef>
                <a:spcPts val="95"/>
              </a:spcBef>
            </a:pPr>
            <a:r>
              <a:rPr lang="en-US" altLang="ko-KR" sz="1400"/>
              <a:t>    (</a:t>
            </a:r>
            <a:r>
              <a:rPr lang="ko-KR" altLang="en-US" sz="1400"/>
              <a:t>설치경로를 바꾸어도 되지만</a:t>
            </a:r>
            <a:r>
              <a:rPr lang="en-US" altLang="ko-KR" sz="1400"/>
              <a:t>, </a:t>
            </a:r>
            <a:r>
              <a:rPr lang="ko-KR" altLang="en-US" sz="1400"/>
              <a:t>움직이지 않을 경로로 설정</a:t>
            </a:r>
            <a:r>
              <a:rPr lang="en-US" altLang="ko-KR" sz="1400"/>
              <a:t>)</a:t>
            </a:r>
            <a:endParaRPr lang="en-US" altLang="ko-KR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219204" y="2846910"/>
            <a:ext cx="6805674" cy="3299880"/>
            <a:chOff x="1143001" y="2575987"/>
            <a:chExt cx="6805674" cy="363642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1" y="2575987"/>
              <a:ext cx="6805674" cy="3636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2EDF1CE2-AF7D-434A-A628-51297B75CA21}"/>
                </a:ext>
              </a:extLst>
            </p:cNvPr>
            <p:cNvSpPr/>
            <p:nvPr/>
          </p:nvSpPr>
          <p:spPr>
            <a:xfrm>
              <a:off x="5471843" y="5870837"/>
              <a:ext cx="1219200" cy="29289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29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1033792" y="2066371"/>
            <a:ext cx="7554396" cy="79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/>
              <a:t>2) Anaconda Installation</a:t>
            </a:r>
          </a:p>
          <a:p>
            <a:pPr marL="12700">
              <a:spcBef>
                <a:spcPts val="95"/>
              </a:spcBef>
            </a:pPr>
            <a:r>
              <a:rPr lang="en-US" altLang="ko-KR" sz="1400"/>
              <a:t>    (</a:t>
            </a:r>
            <a:r>
              <a:rPr lang="ko-KR" altLang="en-US" sz="1400"/>
              <a:t>이미 </a:t>
            </a:r>
            <a:r>
              <a:rPr lang="en-US" altLang="ko-KR" sz="1400"/>
              <a:t>Python</a:t>
            </a:r>
            <a:r>
              <a:rPr lang="ko-KR" altLang="en-US" sz="1400"/>
              <a:t>이 있다면 </a:t>
            </a:r>
            <a:endParaRPr lang="en-US" altLang="ko-KR" sz="1400"/>
          </a:p>
          <a:p>
            <a:pPr marL="12700">
              <a:spcBef>
                <a:spcPts val="95"/>
              </a:spcBef>
            </a:pPr>
            <a:r>
              <a:rPr lang="en-US" altLang="ko-KR" sz="1400"/>
              <a:t>      “Add Anaconda3 to the system PATH environment variable”</a:t>
            </a:r>
            <a:r>
              <a:rPr lang="ko-KR" altLang="en-US" sz="1400"/>
              <a:t>체크를 해제함</a:t>
            </a:r>
            <a:r>
              <a:rPr lang="en-US" altLang="ko-KR" sz="1400"/>
              <a:t>)</a:t>
            </a:r>
            <a:endParaRPr lang="en-US" altLang="ko-KR" sz="1400" dirty="0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771270" y="155428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and Jupyter Notebook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02290" y="3037195"/>
            <a:ext cx="6698709" cy="3234396"/>
            <a:chOff x="1302291" y="3037195"/>
            <a:chExt cx="5684918" cy="323439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291" y="3037195"/>
              <a:ext cx="5684918" cy="32343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2EDF1CE2-AF7D-434A-A628-51297B75CA21}"/>
                </a:ext>
              </a:extLst>
            </p:cNvPr>
            <p:cNvSpPr/>
            <p:nvPr/>
          </p:nvSpPr>
          <p:spPr>
            <a:xfrm>
              <a:off x="4938446" y="5969720"/>
              <a:ext cx="999058" cy="26579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29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DBE177-7F8C-436B-B4E7-8CD47802EB41}"/>
              </a:ext>
            </a:extLst>
          </p:cNvPr>
          <p:cNvSpPr/>
          <p:nvPr/>
        </p:nvSpPr>
        <p:spPr>
          <a:xfrm>
            <a:off x="609017" y="2244496"/>
            <a:ext cx="4306558" cy="341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아나콘다 버전 확인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–version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아나콘다 정보 보기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info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아나콘다 업데이트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update conda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아나콘다 가상환경 생성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create --name(-n) </a:t>
            </a:r>
            <a:r>
              <a:rPr lang="ko-KR" altLang="en-US" sz="1000"/>
              <a:t>가상환경명 설치할 패키지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예</a:t>
            </a:r>
            <a:r>
              <a:rPr lang="en-US" altLang="ko-KR" sz="1000"/>
              <a:t>) </a:t>
            </a:r>
            <a:r>
              <a:rPr lang="ko-KR" altLang="en-US" sz="1000"/>
              <a:t>파이썬 </a:t>
            </a:r>
            <a:r>
              <a:rPr lang="en-US" altLang="ko-KR" sz="1000"/>
              <a:t>3.5 </a:t>
            </a:r>
            <a:r>
              <a:rPr lang="ko-KR" altLang="en-US" sz="1000"/>
              <a:t>버전 설치 </a:t>
            </a:r>
            <a:r>
              <a:rPr lang="en-US" altLang="ko-KR" sz="1000"/>
              <a:t>&amp; test </a:t>
            </a:r>
            <a:r>
              <a:rPr lang="ko-KR" altLang="en-US" sz="1000"/>
              <a:t>이름으로 가상환경 생성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create --name test python=3.5 &lt;=&gt; conda create --n test python=3.5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 </a:t>
            </a:r>
            <a:r>
              <a:rPr lang="ko-KR" altLang="en-US" sz="1000"/>
              <a:t>아나콘다 가상환경 목록보기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info --envs &lt;=&gt; conda info -e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 </a:t>
            </a:r>
            <a:r>
              <a:rPr lang="ko-KR" altLang="en-US" sz="1000"/>
              <a:t>아나콘다 개발환경 활성화 하기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activate &lt;</a:t>
            </a:r>
            <a:r>
              <a:rPr lang="ko-KR" altLang="en-US" sz="1000"/>
              <a:t>개발환경 이름</a:t>
            </a:r>
            <a:r>
              <a:rPr lang="en-US" altLang="ko-KR" sz="1000"/>
              <a:t>&gt;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5F6E946E-2FAB-4AEC-A398-0FB52B8938EE}"/>
              </a:ext>
            </a:extLst>
          </p:cNvPr>
          <p:cNvSpPr txBox="1"/>
          <p:nvPr/>
        </p:nvSpPr>
        <p:spPr>
          <a:xfrm>
            <a:off x="646145" y="168903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/>
              <a:t>◎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 Anaconda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명령어</a:t>
            </a:r>
            <a:endParaRPr lang="en-US" altLang="ko-KR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Editor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80625" y="2247117"/>
            <a:ext cx="4572000" cy="32470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000"/>
              <a:t># </a:t>
            </a:r>
            <a:r>
              <a:rPr lang="ko-KR" altLang="en-US" sz="1000"/>
              <a:t>아나콘다 개발환경 제거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remove --name &lt;</a:t>
            </a:r>
            <a:r>
              <a:rPr lang="ko-KR" altLang="en-US" sz="1000"/>
              <a:t>개발환경 이름</a:t>
            </a:r>
            <a:r>
              <a:rPr lang="en-US" altLang="ko-KR" sz="1000"/>
              <a:t>&gt; --all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패키지 설치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예</a:t>
            </a:r>
            <a:r>
              <a:rPr lang="en-US" altLang="ko-KR" sz="1000"/>
              <a:t>)conda install </a:t>
            </a:r>
            <a:r>
              <a:rPr lang="ko-KR" altLang="en-US" sz="1000"/>
              <a:t>패키지명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install simplejson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패키지 리스트 확인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list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패키지 삭제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예</a:t>
            </a:r>
            <a:r>
              <a:rPr lang="en-US" altLang="ko-KR" sz="1000"/>
              <a:t>)conda remove --name test --all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remove --name </a:t>
            </a:r>
            <a:r>
              <a:rPr lang="ko-KR" altLang="en-US" sz="1000"/>
              <a:t>가상환경명 </a:t>
            </a:r>
            <a:r>
              <a:rPr lang="en-US" altLang="ko-KR" sz="1000"/>
              <a:t>--all &lt;=&gt; conda remove -n </a:t>
            </a:r>
            <a:r>
              <a:rPr lang="ko-KR" altLang="en-US" sz="1000"/>
              <a:t>가상환경명 </a:t>
            </a:r>
            <a:r>
              <a:rPr lang="en-US" altLang="ko-KR" sz="1000"/>
              <a:t>--all</a:t>
            </a:r>
          </a:p>
          <a:p>
            <a:pPr marL="12700">
              <a:spcBef>
                <a:spcPts val="95"/>
              </a:spcBef>
            </a:pP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#</a:t>
            </a:r>
            <a:r>
              <a:rPr lang="ko-KR" altLang="en-US" sz="1000"/>
              <a:t>아나콘다 클린</a:t>
            </a:r>
            <a:endParaRPr lang="en-US" altLang="ko-KR" sz="1000"/>
          </a:p>
          <a:p>
            <a:pPr marL="12700">
              <a:spcBef>
                <a:spcPts val="95"/>
              </a:spcBef>
            </a:pPr>
            <a:r>
              <a:rPr lang="en-US" altLang="ko-KR" sz="1000"/>
              <a:t>(</a:t>
            </a:r>
            <a:r>
              <a:rPr lang="ko-KR" altLang="en-US" sz="1000"/>
              <a:t>인덱스 캐시</a:t>
            </a:r>
            <a:r>
              <a:rPr lang="en-US" altLang="ko-KR" sz="1000"/>
              <a:t>, </a:t>
            </a:r>
            <a:r>
              <a:rPr lang="ko-KR" altLang="en-US" sz="1000"/>
              <a:t>잠긴 파일</a:t>
            </a:r>
            <a:r>
              <a:rPr lang="en-US" altLang="ko-KR" sz="1000"/>
              <a:t>, </a:t>
            </a:r>
            <a:r>
              <a:rPr lang="ko-KR" altLang="en-US" sz="1000"/>
              <a:t>사용하지 않는 패키지</a:t>
            </a:r>
            <a:r>
              <a:rPr lang="en-US" altLang="ko-KR" sz="1000"/>
              <a:t>, </a:t>
            </a:r>
            <a:r>
              <a:rPr lang="ko-KR" altLang="en-US" sz="1000"/>
              <a:t>소스 캐시 등을 삭제</a:t>
            </a:r>
            <a:r>
              <a:rPr lang="en-US" altLang="ko-KR" sz="1000"/>
              <a:t>)</a:t>
            </a:r>
          </a:p>
          <a:p>
            <a:pPr marL="12700">
              <a:spcBef>
                <a:spcPts val="95"/>
              </a:spcBef>
            </a:pPr>
            <a:r>
              <a:rPr lang="en-US" altLang="ko-KR" sz="1000"/>
              <a:t>conda clean –all &lt;=&gt; conda clean -a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664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1223151" y="3087221"/>
            <a:ext cx="70742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3399FF"/>
                </a:solidFill>
              </a:rPr>
              <a:t>02) Python Packages </a:t>
            </a:r>
            <a:endParaRPr lang="ko-KR" altLang="en-US" sz="4800" dirty="0">
              <a:solidFill>
                <a:srgbClr val="3399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08374EB-29EA-448B-BF18-441DA79BEF76}"/>
              </a:ext>
            </a:extLst>
          </p:cNvPr>
          <p:cNvSpPr/>
          <p:nvPr/>
        </p:nvSpPr>
        <p:spPr>
          <a:xfrm>
            <a:off x="961901" y="2089285"/>
            <a:ext cx="7074271" cy="28450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958C9E-437B-445C-B21C-A3B9F710D226}"/>
              </a:ext>
            </a:extLst>
          </p:cNvPr>
          <p:cNvSpPr/>
          <p:nvPr/>
        </p:nvSpPr>
        <p:spPr>
          <a:xfrm>
            <a:off x="961901" y="1875530"/>
            <a:ext cx="7074271" cy="118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999A6AC2-94E9-48F0-8A77-12622FF74DBE}"/>
              </a:ext>
            </a:extLst>
          </p:cNvPr>
          <p:cNvGraphicFramePr>
            <a:graphicFrameLocks noGrp="1"/>
          </p:cNvGraphicFramePr>
          <p:nvPr/>
        </p:nvGraphicFramePr>
        <p:xfrm>
          <a:off x="381082" y="2076636"/>
          <a:ext cx="8565695" cy="433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94">
                  <a:extLst>
                    <a:ext uri="{9D8B030D-6E8A-4147-A177-3AD203B41FA5}">
                      <a16:colId xmlns="" xmlns:a16="http://schemas.microsoft.com/office/drawing/2014/main" val="135398476"/>
                    </a:ext>
                  </a:extLst>
                </a:gridCol>
                <a:gridCol w="3936562">
                  <a:extLst>
                    <a:ext uri="{9D8B030D-6E8A-4147-A177-3AD203B41FA5}">
                      <a16:colId xmlns="" xmlns:a16="http://schemas.microsoft.com/office/drawing/2014/main" val="2752437448"/>
                    </a:ext>
                  </a:extLst>
                </a:gridCol>
                <a:gridCol w="3671639">
                  <a:extLst>
                    <a:ext uri="{9D8B030D-6E8A-4147-A177-3AD203B41FA5}">
                      <a16:colId xmlns="" xmlns:a16="http://schemas.microsoft.com/office/drawing/2014/main" val="1537204573"/>
                    </a:ext>
                  </a:extLst>
                </a:gridCol>
              </a:tblGrid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패키지명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웹사이트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190811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수치 해석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특히 선형대수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(linear algebra)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계산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http://www.numpy.org/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3554520"/>
                  </a:ext>
                </a:extLst>
              </a:tr>
              <a:tr h="390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Pandas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기반의 데이터프레임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DataFrame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 동일한 형태로 테이블 형태의 데이터 핸들링이 용이한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http://pandas.pydata.org/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3907065"/>
                  </a:ext>
                </a:extLst>
              </a:tr>
              <a:tr h="390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SciPy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수학 함수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수치 미적분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미분 방정식 계산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최적화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신호 처리 등을 위한 다양한 과학 계산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http://www.scipy.org/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69138614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SymPy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인수 분해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미적분 등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symbolic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연산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http://www.sympy.org/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0967503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StatsModels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통계 및 회귀분석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,Time series(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시계열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분석을 가능하게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http://www.statsmodels.org/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6577988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Matplotlib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각종 그래프 및 차트를 통한 시각화를 가능하게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http://matplotlib.org/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8906877"/>
                  </a:ext>
                </a:extLst>
              </a:tr>
              <a:tr h="390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Seaborn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Matplotlib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패키지에서 지원하지 않는 고급 통계 차트를 그리기 위한 통계용 시각화가 가능한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hlinkClick r:id="rId3"/>
                        </a:rPr>
                        <a:t>http://Stanford.edu/~mwaskom/software/seaborn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4866604"/>
                  </a:ext>
                </a:extLst>
              </a:tr>
              <a:tr h="390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Bokeh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주피터 노트북이나 웹상에서 자바스크립트로 그래프나 차트를 그려주는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http://bokeh.pydata.org/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31272619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Sklearn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머신러닝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관련 모델링을 가능하게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http://scikit-learn.org/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85844594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Tensorflow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신경망 모형 등의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DL Modeling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위한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http://www.tensorflow.org/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53402601"/>
                  </a:ext>
                </a:extLst>
              </a:tr>
              <a:tr h="344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Keras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Tensorflow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와 더불어 신경망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쉽고 효율적으로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http://keras.io/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19330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A1B0153-67D2-40C9-82A1-F54D6CCD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object 3">
            <a:extLst>
              <a:ext uri="{FF2B5EF4-FFF2-40B4-BE49-F238E27FC236}">
                <a16:creationId xmlns="" xmlns:a16="http://schemas.microsoft.com/office/drawing/2014/main" id="{5BEB8072-7BDE-48E1-AF35-E7FDADF1BF47}"/>
              </a:ext>
            </a:extLst>
          </p:cNvPr>
          <p:cNvSpPr txBox="1">
            <a:spLocks/>
          </p:cNvSpPr>
          <p:nvPr/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accent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>
                <a:latin typeface="Noto Sans CJK JP Regular"/>
              </a:rPr>
              <a:t>  Python Packages &amp; Library</a:t>
            </a:r>
            <a:endParaRPr lang="en-US" sz="2000" b="1" dirty="0">
              <a:latin typeface="Noto Sans CJK JP Regular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906D2981-34D4-482C-B745-7FFCEA7F9661}"/>
              </a:ext>
            </a:extLst>
          </p:cNvPr>
          <p:cNvSpPr txBox="1"/>
          <p:nvPr/>
        </p:nvSpPr>
        <p:spPr>
          <a:xfrm>
            <a:off x="897156" y="1473881"/>
            <a:ext cx="7177405" cy="51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주요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패키지 및 라이브러리란 </a:t>
            </a:r>
            <a:r>
              <a:rPr lang="ko-KR" altLang="en-US" sz="1400" dirty="0"/>
              <a:t>특정 목적 활용을 위해 미리 짜여진 </a:t>
            </a:r>
            <a:r>
              <a:rPr lang="en-US" altLang="ko-KR" sz="1400" dirty="0"/>
              <a:t>Code</a:t>
            </a:r>
            <a:r>
              <a:rPr lang="ko-KR" altLang="en-US" sz="1400" dirty="0"/>
              <a:t>와 </a:t>
            </a:r>
            <a:r>
              <a:rPr lang="en-US" altLang="ko-KR" sz="1400" dirty="0"/>
              <a:t>Logic</a:t>
            </a:r>
            <a:r>
              <a:rPr lang="ko-KR" altLang="en-US" sz="1400" dirty="0"/>
              <a:t>들을 모아</a:t>
            </a:r>
            <a:endParaRPr lang="en-US" altLang="ko-KR" sz="1400" dirty="0"/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  </a:t>
            </a:r>
            <a:r>
              <a:rPr lang="ko-KR" altLang="en-US" sz="1400" dirty="0"/>
              <a:t> 배포하는 형태를 뜻한다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47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A1B0153-67D2-40C9-82A1-F54D6CCD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object 3">
            <a:extLst>
              <a:ext uri="{FF2B5EF4-FFF2-40B4-BE49-F238E27FC236}">
                <a16:creationId xmlns="" xmlns:a16="http://schemas.microsoft.com/office/drawing/2014/main" id="{5BEB8072-7BDE-48E1-AF35-E7FDADF1BF47}"/>
              </a:ext>
            </a:extLst>
          </p:cNvPr>
          <p:cNvSpPr txBox="1">
            <a:spLocks/>
          </p:cNvSpPr>
          <p:nvPr/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accent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 Package</a:t>
            </a:r>
            <a:r>
              <a:rPr lang="ko-KR" altLang="en-US" sz="2000" spc="65" dirty="0">
                <a:latin typeface="Noto Sans CJK JP Regular"/>
              </a:rPr>
              <a:t> </a:t>
            </a:r>
            <a:r>
              <a:rPr lang="en-US" altLang="ko-KR" sz="2000" spc="65" dirty="0">
                <a:latin typeface="Noto Sans CJK JP Regular"/>
              </a:rPr>
              <a:t>Installation</a:t>
            </a:r>
            <a:endParaRPr lang="en-US" sz="2000" b="1" dirty="0">
              <a:latin typeface="Noto Sans CJK JP Regular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5154DE94-C95E-48DD-9466-F8D2AE8C7B7D}"/>
              </a:ext>
            </a:extLst>
          </p:cNvPr>
          <p:cNvGrpSpPr/>
          <p:nvPr/>
        </p:nvGrpSpPr>
        <p:grpSpPr>
          <a:xfrm>
            <a:off x="906121" y="1464916"/>
            <a:ext cx="7177405" cy="4992049"/>
            <a:chOff x="897156" y="1473881"/>
            <a:chExt cx="7177405" cy="4992049"/>
          </a:xfrm>
        </p:grpSpPr>
        <p:sp>
          <p:nvSpPr>
            <p:cNvPr id="12" name="object 7">
              <a:extLst>
                <a:ext uri="{FF2B5EF4-FFF2-40B4-BE49-F238E27FC236}">
                  <a16:creationId xmlns="" xmlns:a16="http://schemas.microsoft.com/office/drawing/2014/main" id="{906D2981-34D4-482C-B745-7FFCEA7F9661}"/>
                </a:ext>
              </a:extLst>
            </p:cNvPr>
            <p:cNvSpPr txBox="1"/>
            <p:nvPr/>
          </p:nvSpPr>
          <p:spPr>
            <a:xfrm>
              <a:off x="897156" y="1473881"/>
              <a:ext cx="7177405" cy="7764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lang="ko-KR" altLang="ko-KR" sz="1600" dirty="0"/>
                <a:t>◎</a:t>
              </a:r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파이썬 패키지 및 라이브러리 설치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2700">
                <a:spcBef>
                  <a:spcPts val="95"/>
                </a:spcBef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</a:t>
              </a:r>
            </a:p>
            <a:p>
              <a:pPr marL="12700">
                <a:spcBef>
                  <a:spcPts val="95"/>
                </a:spcBef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* Window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경우 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</a:rPr>
                <a:t>Anaconda Prompt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창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(Mac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경우 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</a:rPr>
                <a:t>Terminal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</a:rPr>
                <a:t>창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8162A178-10FB-459E-8987-BEAD6218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219" y="2386735"/>
              <a:ext cx="5967545" cy="7400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DD32CEC1-19F2-4534-995C-92A1BB058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148" y="3897214"/>
              <a:ext cx="5967545" cy="2359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E61C58F-241E-4EA9-B368-386DD8C84706}"/>
                </a:ext>
              </a:extLst>
            </p:cNvPr>
            <p:cNvSpPr/>
            <p:nvPr/>
          </p:nvSpPr>
          <p:spPr>
            <a:xfrm>
              <a:off x="1136065" y="3434529"/>
              <a:ext cx="31543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* </a:t>
              </a:r>
              <a:r>
                <a:rPr lang="en-US" altLang="ko-KR" sz="1400" b="1" dirty="0" err="1">
                  <a:solidFill>
                    <a:schemeClr val="accent1">
                      <a:lumMod val="75000"/>
                    </a:schemeClr>
                  </a:solidFill>
                </a:rPr>
                <a:t>Jupyter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</a:rPr>
                <a:t>notebook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에서도 설치가 가능</a:t>
              </a:r>
              <a:endParaRPr lang="ko-KR" altLang="en-US" sz="14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CFEE3FE-B193-46B3-8267-957744550F9F}"/>
                </a:ext>
              </a:extLst>
            </p:cNvPr>
            <p:cNvSpPr/>
            <p:nvPr/>
          </p:nvSpPr>
          <p:spPr>
            <a:xfrm>
              <a:off x="971136" y="1963271"/>
              <a:ext cx="6932785" cy="450265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77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1223151" y="3087221"/>
            <a:ext cx="70742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3399FF"/>
                </a:solidFill>
              </a:rPr>
              <a:t>03) </a:t>
            </a:r>
            <a:r>
              <a:rPr lang="ko-KR" altLang="en-US" sz="4800" dirty="0" err="1">
                <a:solidFill>
                  <a:srgbClr val="3399FF"/>
                </a:solidFill>
              </a:rPr>
              <a:t>파이썬</a:t>
            </a:r>
            <a:r>
              <a:rPr lang="ko-KR" altLang="en-US" sz="4800" dirty="0">
                <a:solidFill>
                  <a:srgbClr val="3399FF"/>
                </a:solidFill>
              </a:rPr>
              <a:t> 둘러보기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08374EB-29EA-448B-BF18-441DA79BEF76}"/>
              </a:ext>
            </a:extLst>
          </p:cNvPr>
          <p:cNvSpPr/>
          <p:nvPr/>
        </p:nvSpPr>
        <p:spPr>
          <a:xfrm>
            <a:off x="961901" y="2089285"/>
            <a:ext cx="7074271" cy="28450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958C9E-437B-445C-B21C-A3B9F710D226}"/>
              </a:ext>
            </a:extLst>
          </p:cNvPr>
          <p:cNvSpPr/>
          <p:nvPr/>
        </p:nvSpPr>
        <p:spPr>
          <a:xfrm>
            <a:off x="961901" y="1875530"/>
            <a:ext cx="7074271" cy="118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Basic</a:t>
            </a:r>
            <a:r>
              <a:rPr lang="ko-KR" altLang="en-US" sz="2000" spc="65" dirty="0">
                <a:latin typeface="Noto Sans CJK JP Regular"/>
              </a:rPr>
              <a:t> </a:t>
            </a:r>
            <a:r>
              <a:rPr lang="en-US" altLang="ko-KR" sz="2000" spc="65" dirty="0">
                <a:latin typeface="Noto Sans CJK JP Regular"/>
              </a:rPr>
              <a:t>Python</a:t>
            </a:r>
            <a:r>
              <a:rPr lang="en-US" altLang="ko-KR" sz="2000" b="1" spc="65" dirty="0">
                <a:latin typeface="Noto Sans CJK JP Regular"/>
              </a:rPr>
              <a:t>!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0840F68-6EB5-41C8-BB26-B5ACC303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08" y="1509619"/>
            <a:ext cx="6839712" cy="457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65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Basic</a:t>
            </a:r>
            <a:r>
              <a:rPr lang="ko-KR" altLang="en-US" sz="2000" spc="65" dirty="0">
                <a:latin typeface="Noto Sans CJK JP Regular"/>
              </a:rPr>
              <a:t> </a:t>
            </a:r>
            <a:r>
              <a:rPr lang="en-US" altLang="ko-KR" sz="2000" spc="65" dirty="0">
                <a:latin typeface="Noto Sans CJK JP Regular"/>
              </a:rPr>
              <a:t>Python</a:t>
            </a:r>
            <a:r>
              <a:rPr lang="en-US" altLang="ko-KR" sz="2000" b="1" spc="65" dirty="0">
                <a:latin typeface="Noto Sans CJK JP Regular"/>
              </a:rPr>
              <a:t>!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D8C3E2D-458F-4AC8-815A-F60AA07D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13" y="1420676"/>
            <a:ext cx="6913855" cy="4572000"/>
          </a:xfrm>
          <a:prstGeom prst="rect">
            <a:avLst/>
          </a:prstGeom>
          <a:ln w="412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5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1064035" y="874938"/>
            <a:ext cx="637773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Python</a:t>
            </a:r>
            <a:r>
              <a:rPr lang="ko-KR" altLang="en-US" sz="2800" dirty="0">
                <a:solidFill>
                  <a:srgbClr val="3399FF"/>
                </a:solidFill>
              </a:rPr>
              <a:t>의 역사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6" y="1609114"/>
            <a:ext cx="3049115" cy="392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4035322" y="1598580"/>
            <a:ext cx="5249012" cy="39158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b="1" dirty="0"/>
              <a:t>◎</a:t>
            </a:r>
            <a:r>
              <a:rPr lang="en-US" altLang="ko-KR" sz="1600" b="1" spc="-135" dirty="0">
                <a:latin typeface="Noto Sans CJK JP Regular"/>
              </a:rPr>
              <a:t> 1991</a:t>
            </a:r>
            <a:r>
              <a:rPr lang="ko-KR" altLang="en-US" sz="1600" b="1" spc="-135" dirty="0">
                <a:latin typeface="Noto Sans CJK JP Regular"/>
              </a:rPr>
              <a:t>년 귀도 반 </a:t>
            </a:r>
            <a:r>
              <a:rPr lang="ko-KR" altLang="en-US" sz="1600" b="1" spc="-135" dirty="0" err="1">
                <a:latin typeface="Noto Sans CJK JP Regular"/>
              </a:rPr>
              <a:t>로섬</a:t>
            </a:r>
            <a:r>
              <a:rPr lang="en-US" altLang="ko-KR" sz="1600" b="1" spc="-135" dirty="0">
                <a:latin typeface="Noto Sans CJK JP Regular"/>
              </a:rPr>
              <a:t>(</a:t>
            </a:r>
            <a:r>
              <a:rPr lang="en-US" altLang="ko-KR" sz="1600" b="1" dirty="0"/>
              <a:t>Guido van </a:t>
            </a:r>
            <a:r>
              <a:rPr lang="en-US" altLang="ko-KR" sz="1600" b="1" dirty="0" err="1"/>
              <a:t>Rossum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발표</a:t>
            </a:r>
            <a:endParaRPr lang="en-US" altLang="ko-KR" sz="1600" b="1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ko-KR" altLang="en-US" sz="1600" b="1" dirty="0">
                <a:solidFill>
                  <a:srgbClr val="3399FF"/>
                </a:solidFill>
              </a:rPr>
              <a:t>◎</a:t>
            </a:r>
            <a:r>
              <a:rPr lang="ko-KR" altLang="en-US" sz="1600" b="1" spc="-135" dirty="0">
                <a:solidFill>
                  <a:srgbClr val="3399FF"/>
                </a:solidFill>
                <a:latin typeface="Noto Sans CJK JP Regular"/>
                <a:cs typeface="Noto Sans CJK JP Regular"/>
              </a:rPr>
              <a:t> 플랫폼 독립적</a:t>
            </a:r>
            <a:endParaRPr lang="en-US" altLang="ko-KR" sz="1600" b="1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b="1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dirty="0">
                <a:solidFill>
                  <a:srgbClr val="3399FF"/>
                </a:solidFill>
              </a:rPr>
              <a:t>◎</a:t>
            </a:r>
            <a:r>
              <a:rPr lang="ko-KR" altLang="en-US" sz="1600" b="1" spc="-135" dirty="0">
                <a:solidFill>
                  <a:srgbClr val="3399FF"/>
                </a:solidFill>
                <a:latin typeface="Noto Sans CJK JP Regular"/>
              </a:rPr>
              <a:t> 인터프리터 언어</a:t>
            </a:r>
            <a:endParaRPr lang="en-US" altLang="ko-KR" sz="1600" b="1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b="1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dirty="0">
                <a:solidFill>
                  <a:srgbClr val="3399FF"/>
                </a:solidFill>
              </a:rPr>
              <a:t>◎</a:t>
            </a:r>
            <a:r>
              <a:rPr lang="ko-KR" altLang="en-US" sz="1600" b="1" spc="-135" dirty="0">
                <a:solidFill>
                  <a:srgbClr val="3399FF"/>
                </a:solidFill>
                <a:latin typeface="Noto Sans CJK JP Regular"/>
              </a:rPr>
              <a:t> 객체 지향</a:t>
            </a:r>
            <a:endParaRPr lang="en-US" altLang="ko-KR" sz="1600" b="1" spc="-135" dirty="0">
              <a:solidFill>
                <a:srgbClr val="3399FF"/>
              </a:solidFill>
              <a:latin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b="1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dirty="0">
                <a:solidFill>
                  <a:srgbClr val="3399FF"/>
                </a:solidFill>
              </a:rPr>
              <a:t>◎</a:t>
            </a:r>
            <a:r>
              <a:rPr lang="ko-KR" altLang="en-US" sz="1600" b="1" spc="-135" dirty="0">
                <a:solidFill>
                  <a:srgbClr val="3399FF"/>
                </a:solidFill>
                <a:latin typeface="Noto Sans CJK JP Regular"/>
              </a:rPr>
              <a:t> 동적 타이핑 언어</a:t>
            </a:r>
            <a:endParaRPr lang="en-US" altLang="ko-KR" sz="1600" b="1" spc="-135" dirty="0">
              <a:solidFill>
                <a:srgbClr val="3399FF"/>
              </a:solidFill>
              <a:latin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dirty="0"/>
              <a:t>◎</a:t>
            </a:r>
            <a:r>
              <a:rPr lang="ko-KR" altLang="en-US" sz="1600" b="1" spc="-135" dirty="0">
                <a:latin typeface="Noto Sans CJK JP Regular"/>
              </a:rPr>
              <a:t> 처음 </a:t>
            </a:r>
            <a:r>
              <a:rPr lang="en-US" altLang="ko-KR" sz="1600" b="1" spc="-135" dirty="0">
                <a:latin typeface="Noto Sans CJK JP Regular"/>
              </a:rPr>
              <a:t>C</a:t>
            </a:r>
            <a:r>
              <a:rPr lang="ko-KR" altLang="en-US" sz="1600" b="1" spc="-135" dirty="0">
                <a:latin typeface="Noto Sans CJK JP Regular"/>
              </a:rPr>
              <a:t>언어로 구현되었음</a:t>
            </a:r>
            <a:r>
              <a:rPr lang="en-US" altLang="ko-KR" sz="1600" b="1" spc="-135" dirty="0">
                <a:latin typeface="Noto Sans CJK JP Regular"/>
              </a:rPr>
              <a:t>.</a:t>
            </a:r>
            <a:endParaRPr lang="en-US" altLang="ko-KR" sz="1600" b="1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z="1600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ko-KR" altLang="en-US" sz="160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51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Basic</a:t>
            </a:r>
            <a:r>
              <a:rPr lang="ko-KR" altLang="en-US" sz="2000" spc="65" dirty="0">
                <a:latin typeface="Noto Sans CJK JP Regular"/>
              </a:rPr>
              <a:t> </a:t>
            </a:r>
            <a:r>
              <a:rPr lang="en-US" altLang="ko-KR" sz="2000" spc="65" dirty="0">
                <a:latin typeface="Noto Sans CJK JP Regular"/>
              </a:rPr>
              <a:t>Python</a:t>
            </a:r>
            <a:r>
              <a:rPr lang="en-US" altLang="ko-KR" sz="2000" b="1" spc="65" dirty="0">
                <a:latin typeface="Noto Sans CJK JP Regular"/>
              </a:rPr>
              <a:t>!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A662A36-7FD1-4D0E-A769-3EAB4CB5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03" y="1533720"/>
            <a:ext cx="6864114" cy="4204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 </a:t>
            </a:r>
            <a:r>
              <a:rPr lang="ko-KR" altLang="en-US" sz="2000" spc="65" dirty="0">
                <a:latin typeface="Noto Sans CJK JP Regular"/>
              </a:rPr>
              <a:t>반복 </a:t>
            </a:r>
            <a:r>
              <a:rPr lang="en-US" altLang="ko-KR" sz="2000" spc="65" dirty="0">
                <a:latin typeface="Noto Sans CJK JP Regular"/>
              </a:rPr>
              <a:t>/ </a:t>
            </a:r>
            <a:r>
              <a:rPr lang="ko-KR" altLang="en-US" sz="2000" spc="65" dirty="0" err="1">
                <a:latin typeface="Noto Sans CJK JP Regular"/>
              </a:rPr>
              <a:t>제어문</a:t>
            </a:r>
            <a:r>
              <a:rPr lang="ko-KR" altLang="en-US" sz="2000" spc="65" dirty="0">
                <a:latin typeface="Noto Sans CJK JP Regular"/>
              </a:rPr>
              <a:t> 둘러보기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5AB78A1-6383-41DD-B97B-89E54033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13" y="1588317"/>
            <a:ext cx="6980655" cy="4236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35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python </a:t>
            </a:r>
            <a:r>
              <a:rPr lang="ko-KR" altLang="en-US" sz="2000" spc="65" dirty="0">
                <a:latin typeface="Noto Sans CJK JP Regular"/>
              </a:rPr>
              <a:t>반복 </a:t>
            </a:r>
            <a:r>
              <a:rPr lang="en-US" altLang="ko-KR" sz="2000" spc="65" dirty="0">
                <a:latin typeface="Noto Sans CJK JP Regular"/>
              </a:rPr>
              <a:t>/ </a:t>
            </a:r>
            <a:r>
              <a:rPr lang="ko-KR" altLang="en-US" sz="2000" spc="65" dirty="0" err="1">
                <a:latin typeface="Noto Sans CJK JP Regular"/>
              </a:rPr>
              <a:t>제어문</a:t>
            </a:r>
            <a:r>
              <a:rPr lang="ko-KR" altLang="en-US" sz="2000" spc="65" dirty="0">
                <a:latin typeface="Noto Sans CJK JP Regular"/>
              </a:rPr>
              <a:t> 둘러보기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5B0A70F-AF40-401D-BEAB-E9F0D91E3978}"/>
              </a:ext>
            </a:extLst>
          </p:cNvPr>
          <p:cNvGrpSpPr/>
          <p:nvPr/>
        </p:nvGrpSpPr>
        <p:grpSpPr>
          <a:xfrm>
            <a:off x="980102" y="1485036"/>
            <a:ext cx="6908926" cy="5042856"/>
            <a:chOff x="881392" y="1553541"/>
            <a:chExt cx="7070302" cy="6266486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C80C0A5F-0365-4974-AE39-B11C0DFF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392" y="1553541"/>
              <a:ext cx="7070302" cy="30274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F6564510-5F10-4286-BE0A-11316CA8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392" y="4792611"/>
              <a:ext cx="7070302" cy="30274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91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python def</a:t>
            </a:r>
            <a:r>
              <a:rPr lang="ko-KR" altLang="en-US" sz="2000" spc="65" dirty="0">
                <a:latin typeface="Noto Sans CJK JP Regular"/>
              </a:rPr>
              <a:t> 함수 둘러보기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E9F8B02-6C3E-4D74-9359-65F4E395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92" y="1588631"/>
            <a:ext cx="7195808" cy="4318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2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391901" y="2833973"/>
            <a:ext cx="707427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rgbClr val="3399FF"/>
                </a:solidFill>
              </a:rPr>
              <a:t>04) </a:t>
            </a:r>
            <a:r>
              <a:rPr lang="ko-KR" altLang="en-US" sz="4800" dirty="0" err="1">
                <a:solidFill>
                  <a:srgbClr val="3399FF"/>
                </a:solidFill>
              </a:rPr>
              <a:t>파이썬</a:t>
            </a:r>
            <a:r>
              <a:rPr lang="ko-KR" altLang="en-US" sz="4800" dirty="0">
                <a:solidFill>
                  <a:srgbClr val="3399FF"/>
                </a:solidFill>
              </a:rPr>
              <a:t> 프로그래밍 </a:t>
            </a:r>
            <a:r>
              <a:rPr lang="ko-KR" altLang="en-US" sz="3600" dirty="0">
                <a:solidFill>
                  <a:srgbClr val="3399FF"/>
                </a:solidFill>
              </a:rPr>
              <a:t>기초</a:t>
            </a:r>
            <a:r>
              <a:rPr lang="en-US" altLang="ko-KR" sz="3600" dirty="0">
                <a:solidFill>
                  <a:srgbClr val="3399FF"/>
                </a:solidFill>
              </a:rPr>
              <a:t>-</a:t>
            </a:r>
            <a:r>
              <a:rPr lang="ko-KR" altLang="en-US" sz="3600" dirty="0" err="1">
                <a:solidFill>
                  <a:srgbClr val="3399FF"/>
                </a:solidFill>
              </a:rPr>
              <a:t>자료형</a:t>
            </a:r>
            <a:endParaRPr lang="ko-KR" altLang="en-US" sz="3600" dirty="0">
              <a:solidFill>
                <a:srgbClr val="3399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08374EB-29EA-448B-BF18-441DA79BEF76}"/>
              </a:ext>
            </a:extLst>
          </p:cNvPr>
          <p:cNvSpPr/>
          <p:nvPr/>
        </p:nvSpPr>
        <p:spPr>
          <a:xfrm>
            <a:off x="961901" y="2089285"/>
            <a:ext cx="7074271" cy="28450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958C9E-437B-445C-B21C-A3B9F710D226}"/>
              </a:ext>
            </a:extLst>
          </p:cNvPr>
          <p:cNvSpPr/>
          <p:nvPr/>
        </p:nvSpPr>
        <p:spPr>
          <a:xfrm>
            <a:off x="961901" y="1875530"/>
            <a:ext cx="7074271" cy="118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Basic</a:t>
            </a:r>
            <a:r>
              <a:rPr lang="ko-KR" altLang="en-US" sz="2000" spc="65" dirty="0">
                <a:latin typeface="Noto Sans CJK JP Regular"/>
              </a:rPr>
              <a:t> </a:t>
            </a:r>
            <a:r>
              <a:rPr lang="en-US" altLang="ko-KR" sz="2000" spc="65" dirty="0">
                <a:latin typeface="Noto Sans CJK JP Regular"/>
              </a:rPr>
              <a:t>Python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="" xmlns:a16="http://schemas.microsoft.com/office/drawing/2014/main" id="{4E573EE3-08E0-4518-8B4A-C5E656347781}"/>
              </a:ext>
            </a:extLst>
          </p:cNvPr>
          <p:cNvSpPr txBox="1"/>
          <p:nvPr/>
        </p:nvSpPr>
        <p:spPr>
          <a:xfrm>
            <a:off x="897156" y="1473881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Python Data Type</a:t>
            </a:r>
            <a:endParaRPr lang="en-US" altLang="ko-KR" sz="16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137CF3B9-F4C6-42D1-9416-1CF8090A3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16280"/>
              </p:ext>
            </p:extLst>
          </p:nvPr>
        </p:nvGraphicFramePr>
        <p:xfrm>
          <a:off x="863558" y="1969059"/>
          <a:ext cx="7509476" cy="3632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27">
                  <a:extLst>
                    <a:ext uri="{9D8B030D-6E8A-4147-A177-3AD203B41FA5}">
                      <a16:colId xmlns="" xmlns:a16="http://schemas.microsoft.com/office/drawing/2014/main" val="135398476"/>
                    </a:ext>
                  </a:extLst>
                </a:gridCol>
                <a:gridCol w="999545">
                  <a:extLst>
                    <a:ext uri="{9D8B030D-6E8A-4147-A177-3AD203B41FA5}">
                      <a16:colId xmlns="" xmlns:a16="http://schemas.microsoft.com/office/drawing/2014/main" val="2752437448"/>
                    </a:ext>
                  </a:extLst>
                </a:gridCol>
                <a:gridCol w="1867661">
                  <a:extLst>
                    <a:ext uri="{9D8B030D-6E8A-4147-A177-3AD203B41FA5}">
                      <a16:colId xmlns="" xmlns:a16="http://schemas.microsoft.com/office/drawing/2014/main" val="1279341824"/>
                    </a:ext>
                  </a:extLst>
                </a:gridCol>
                <a:gridCol w="3802843">
                  <a:extLst>
                    <a:ext uri="{9D8B030D-6E8A-4147-A177-3AD203B41FA5}">
                      <a16:colId xmlns="" xmlns:a16="http://schemas.microsoft.com/office/drawing/2014/main" val="1537204573"/>
                    </a:ext>
                  </a:extLst>
                </a:gridCol>
              </a:tblGrid>
              <a:tr h="3442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 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190811"/>
                  </a:ext>
                </a:extLst>
              </a:tr>
              <a:tr h="3442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숫자형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123,456,-789,0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3554520"/>
                  </a:ext>
                </a:extLst>
              </a:tr>
              <a:tr h="3908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1.23, 4.25, 3.141592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3907065"/>
                  </a:ext>
                </a:extLst>
              </a:tr>
              <a:tr h="3908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문자형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‘Python’,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</a:rPr>
                        <a:t> 홍길동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69138614"/>
                  </a:ext>
                </a:extLst>
              </a:tr>
              <a:tr h="3442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[] , [1,2,3] , [‘a’ , ‘ b ’, ‘ c ’] 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[ 1, 2, ‘a’, ‘b’ ], [ 1, 2, [ ‘a’ , ‘b’ ] 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0967503"/>
                  </a:ext>
                </a:extLst>
              </a:tr>
              <a:tr h="3442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튜플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() , (1,2,3) , (‘a’ , ‘ b ’, ‘ c ’) 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( 1, 2, ‘a’, ‘b’ ), ( 1, 2, ( ‘a’ , ‘b’ )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6577988"/>
                  </a:ext>
                </a:extLst>
              </a:tr>
              <a:tr h="3442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집합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set(‘hi’) , set([1,2,3])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8906877"/>
                  </a:ext>
                </a:extLst>
              </a:tr>
              <a:tr h="3908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딕셔너리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Dictionary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{'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김연아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':'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피겨스케이팅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박세리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:'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골프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'}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4866604"/>
                  </a:ext>
                </a:extLst>
              </a:tr>
              <a:tr h="3908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/Boolean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로 표현되는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3127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4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932" y="842946"/>
            <a:ext cx="5223573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숫자형</a:t>
            </a:r>
            <a:r>
              <a:rPr lang="en-US" altLang="ko-KR" sz="2000" spc="65" dirty="0">
                <a:latin typeface="Noto Sans CJK JP Regular"/>
              </a:rPr>
              <a:t/>
            </a:r>
            <a:br>
              <a:rPr lang="en-US" altLang="ko-KR" sz="2000" spc="65" dirty="0">
                <a:latin typeface="Noto Sans CJK JP Regular"/>
              </a:rPr>
            </a:br>
            <a:r>
              <a:rPr lang="en-US" altLang="ko-KR" sz="1400" spc="65" dirty="0">
                <a:latin typeface="Noto Sans CJK JP Regular"/>
              </a:rPr>
              <a:t>(Integer, Floating-point, Octal, Hexadecimal 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="" xmlns:a16="http://schemas.microsoft.com/office/drawing/2014/main" id="{4E573EE3-08E0-4518-8B4A-C5E656347781}"/>
              </a:ext>
            </a:extLst>
          </p:cNvPr>
          <p:cNvSpPr txBox="1"/>
          <p:nvPr/>
        </p:nvSpPr>
        <p:spPr>
          <a:xfrm>
            <a:off x="897156" y="150077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Python Data Type</a:t>
            </a:r>
            <a:endParaRPr lang="en-US" altLang="ko-KR" sz="16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B4F6A3AA-CCF2-4F59-A4F8-F38B751D4232}"/>
              </a:ext>
            </a:extLst>
          </p:cNvPr>
          <p:cNvSpPr/>
          <p:nvPr/>
        </p:nvSpPr>
        <p:spPr>
          <a:xfrm>
            <a:off x="806825" y="2061881"/>
            <a:ext cx="2572869" cy="36038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u="sng" dirty="0">
                <a:solidFill>
                  <a:schemeClr val="tx1"/>
                </a:solidFill>
              </a:rPr>
              <a:t>정수형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&gt; 123, - 456 , 0</a:t>
            </a:r>
          </a:p>
          <a:p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ko-KR" altLang="en-US" sz="1600" u="sng" dirty="0">
                <a:solidFill>
                  <a:schemeClr val="tx1"/>
                </a:solidFill>
              </a:rPr>
              <a:t>실수형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&gt; 1.23, - 4.56 , 3.4e10</a:t>
            </a:r>
          </a:p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600" u="sng" dirty="0">
                <a:solidFill>
                  <a:schemeClr val="tx1"/>
                </a:solidFill>
              </a:rPr>
              <a:t>8</a:t>
            </a:r>
            <a:r>
              <a:rPr lang="ko-KR" altLang="en-US" sz="1600" u="sng" dirty="0">
                <a:solidFill>
                  <a:schemeClr val="tx1"/>
                </a:solidFill>
              </a:rPr>
              <a:t>진수형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&gt; 0o34, 0o25</a:t>
            </a:r>
            <a:endParaRPr lang="ko-KR" altLang="en-US" sz="1600" dirty="0">
              <a:solidFill>
                <a:schemeClr val="tx1"/>
              </a:solidFill>
            </a:endParaRPr>
          </a:p>
          <a:p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u="sng" dirty="0">
                <a:solidFill>
                  <a:schemeClr val="tx1"/>
                </a:solidFill>
              </a:rPr>
              <a:t>16</a:t>
            </a:r>
            <a:r>
              <a:rPr lang="ko-KR" altLang="en-US" sz="1600" u="sng" dirty="0">
                <a:solidFill>
                  <a:schemeClr val="tx1"/>
                </a:solidFill>
              </a:rPr>
              <a:t>진수형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&gt; 0x2A, 0xFF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AADF275-7697-41D8-9E1F-8971B05D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07" y="2061880"/>
            <a:ext cx="3409634" cy="3603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9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 </a:t>
            </a:r>
            <a:r>
              <a:rPr lang="ko-KR" altLang="en-US" sz="2000" spc="65" dirty="0">
                <a:latin typeface="Noto Sans CJK JP Regular"/>
              </a:rPr>
              <a:t>숫자형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971137" y="1599176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b="1" dirty="0" err="1"/>
              <a:t>숫자형은</a:t>
            </a:r>
            <a:r>
              <a:rPr lang="ko-KR" altLang="en-US" b="1" dirty="0"/>
              <a:t> 어떻게 만들고 사용할까</a:t>
            </a:r>
            <a:r>
              <a:rPr lang="en-US" altLang="ko-KR" b="1" dirty="0"/>
              <a:t>?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2" y="2223500"/>
            <a:ext cx="5676900" cy="221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3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65" dirty="0">
                <a:latin typeface="Noto Sans CJK JP Regular"/>
              </a:rPr>
              <a:t>   숫자형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7" y="1462809"/>
            <a:ext cx="6032376" cy="459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4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b="1" dirty="0">
                <a:latin typeface="Noto Sans CJK JP Regular"/>
              </a:rPr>
              <a:t>    </a:t>
            </a:r>
            <a:r>
              <a:rPr lang="ko-KR" altLang="en-US" sz="2000" spc="65" dirty="0">
                <a:latin typeface="Noto Sans CJK JP Regular"/>
              </a:rPr>
              <a:t>숫자형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7" y="1462810"/>
            <a:ext cx="5581650" cy="452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2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1064035" y="874938"/>
            <a:ext cx="637773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귀도 반 </a:t>
            </a:r>
            <a:r>
              <a:rPr lang="ko-KR" altLang="en-US" sz="2800" b="1" dirty="0" err="1">
                <a:solidFill>
                  <a:srgbClr val="3399FF"/>
                </a:solidFill>
              </a:rPr>
              <a:t>로섬</a:t>
            </a:r>
            <a:r>
              <a:rPr lang="en-US" altLang="ko-KR" sz="2800" b="1" dirty="0">
                <a:solidFill>
                  <a:srgbClr val="3399FF"/>
                </a:solidFill>
              </a:rPr>
              <a:t>? </a:t>
            </a:r>
            <a:r>
              <a:rPr lang="ko-KR" altLang="en-US" sz="2800" b="1" dirty="0">
                <a:solidFill>
                  <a:srgbClr val="3399FF"/>
                </a:solidFill>
              </a:rPr>
              <a:t>넌 누구니</a:t>
            </a:r>
            <a:r>
              <a:rPr lang="en-US" altLang="ko-KR" sz="2800" b="1" dirty="0">
                <a:solidFill>
                  <a:srgbClr val="3399FF"/>
                </a:solidFill>
              </a:rPr>
              <a:t>?</a:t>
            </a:r>
            <a:endParaRPr lang="ko-KR" altLang="en-US" sz="2800" dirty="0">
              <a:solidFill>
                <a:srgbClr val="3399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6" y="1609114"/>
            <a:ext cx="3049115" cy="392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4026086" y="1617052"/>
            <a:ext cx="5249012" cy="28975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ko-KR" sz="2000" b="1" dirty="0">
                <a:solidFill>
                  <a:srgbClr val="3399FF"/>
                </a:solidFill>
              </a:rPr>
              <a:t>◎</a:t>
            </a:r>
            <a:r>
              <a:rPr lang="en-US" altLang="ko-KR" b="1" spc="-135" dirty="0">
                <a:solidFill>
                  <a:srgbClr val="3399FF"/>
                </a:solidFill>
                <a:latin typeface="Noto Sans CJK JP Regular"/>
              </a:rPr>
              <a:t> 1989</a:t>
            </a:r>
            <a:r>
              <a:rPr lang="ko-KR" altLang="en-US" b="1" spc="-135" dirty="0">
                <a:solidFill>
                  <a:srgbClr val="3399FF"/>
                </a:solidFill>
                <a:latin typeface="Noto Sans CJK JP Regular"/>
              </a:rPr>
              <a:t>년 크리스마스에</a:t>
            </a:r>
            <a:endParaRPr lang="en-US" altLang="ko-KR" b="1" spc="-135" dirty="0">
              <a:solidFill>
                <a:srgbClr val="3399FF"/>
              </a:solidFill>
              <a:latin typeface="Noto Sans CJK JP Regular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1" spc="-135" dirty="0">
                <a:solidFill>
                  <a:srgbClr val="3399FF"/>
                </a:solidFill>
                <a:latin typeface="Noto Sans CJK JP Regular"/>
              </a:rPr>
              <a:t>      </a:t>
            </a:r>
            <a:r>
              <a:rPr lang="ko-KR" altLang="en-US" b="1" spc="-135" dirty="0">
                <a:solidFill>
                  <a:srgbClr val="3399FF"/>
                </a:solidFill>
                <a:latin typeface="Noto Sans CJK JP Regular"/>
              </a:rPr>
              <a:t>할 일이 없어서 </a:t>
            </a:r>
            <a:r>
              <a:rPr lang="ko-KR" altLang="en-US" b="1" spc="-135" dirty="0" err="1">
                <a:solidFill>
                  <a:srgbClr val="3399FF"/>
                </a:solidFill>
                <a:latin typeface="Noto Sans CJK JP Regular"/>
              </a:rPr>
              <a:t>파이썬</a:t>
            </a:r>
            <a:r>
              <a:rPr lang="ko-KR" altLang="en-US" b="1" spc="-135" dirty="0">
                <a:solidFill>
                  <a:srgbClr val="3399FF"/>
                </a:solidFill>
                <a:latin typeface="Noto Sans CJK JP Regular"/>
              </a:rPr>
              <a:t> 개발</a:t>
            </a:r>
            <a:endParaRPr lang="en-US" altLang="ko-KR" b="1" spc="-135" dirty="0">
              <a:solidFill>
                <a:srgbClr val="3399FF"/>
              </a:solidFill>
              <a:latin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dirty="0"/>
          </a:p>
          <a:p>
            <a:pPr marL="12700">
              <a:spcBef>
                <a:spcPts val="95"/>
              </a:spcBef>
            </a:pPr>
            <a:endParaRPr lang="en-US" altLang="ko-KR" dirty="0"/>
          </a:p>
          <a:p>
            <a:pPr marL="12700">
              <a:spcBef>
                <a:spcPts val="95"/>
              </a:spcBef>
            </a:pPr>
            <a:r>
              <a:rPr lang="ko-KR" altLang="en-US" b="1" dirty="0"/>
              <a:t>◎</a:t>
            </a:r>
            <a:r>
              <a:rPr lang="ko-KR" altLang="en-US" b="1" spc="-135" dirty="0">
                <a:latin typeface="Noto Sans CJK JP Regular"/>
                <a:cs typeface="Noto Sans CJK JP Regular"/>
              </a:rPr>
              <a:t> </a:t>
            </a:r>
            <a:r>
              <a:rPr lang="en-US" altLang="ko-KR" b="1" spc="-135" dirty="0">
                <a:latin typeface="Noto Sans CJK JP Regular"/>
                <a:cs typeface="Noto Sans CJK JP Regular"/>
              </a:rPr>
              <a:t>“Monty Python`s Flying Circus</a:t>
            </a:r>
            <a:r>
              <a:rPr lang="en-US" altLang="ko-KR" spc="-135" dirty="0">
                <a:latin typeface="Noto Sans CJK JP Regular"/>
                <a:cs typeface="Noto Sans CJK JP Regular"/>
              </a:rPr>
              <a:t>”</a:t>
            </a:r>
          </a:p>
          <a:p>
            <a:pPr marL="12700">
              <a:spcBef>
                <a:spcPts val="95"/>
              </a:spcBef>
            </a:pPr>
            <a:r>
              <a:rPr lang="en-US" altLang="ko-KR" spc="-135" dirty="0">
                <a:solidFill>
                  <a:srgbClr val="3399FF"/>
                </a:solidFill>
                <a:latin typeface="Noto Sans CJK JP Regular"/>
                <a:cs typeface="Noto Sans CJK JP Regular"/>
              </a:rPr>
              <a:t>	</a:t>
            </a:r>
            <a:r>
              <a:rPr lang="en-US" altLang="ko-KR" b="1" spc="-135" dirty="0">
                <a:latin typeface="Noto Sans CJK JP Regular"/>
                <a:cs typeface="Noto Sans CJK JP Regular"/>
                <a:sym typeface="Wingdings" pitchFamily="2" charset="2"/>
              </a:rPr>
              <a:t> “</a:t>
            </a:r>
            <a:r>
              <a:rPr lang="ko-KR" altLang="en-US" b="1" spc="-135" dirty="0" err="1">
                <a:latin typeface="Noto Sans CJK JP Regular"/>
                <a:cs typeface="Noto Sans CJK JP Regular"/>
                <a:sym typeface="Wingdings" pitchFamily="2" charset="2"/>
              </a:rPr>
              <a:t>몬티</a:t>
            </a:r>
            <a:r>
              <a:rPr lang="ko-KR" altLang="en-US" b="1" spc="-135" dirty="0">
                <a:latin typeface="Noto Sans CJK JP Regular"/>
                <a:cs typeface="Noto Sans CJK JP Regular"/>
                <a:sym typeface="Wingdings" pitchFamily="2" charset="2"/>
              </a:rPr>
              <a:t> </a:t>
            </a:r>
            <a:r>
              <a:rPr lang="ko-KR" altLang="en-US" b="1" spc="-135" dirty="0" err="1">
                <a:latin typeface="Noto Sans CJK JP Regular"/>
                <a:cs typeface="Noto Sans CJK JP Regular"/>
                <a:sym typeface="Wingdings" pitchFamily="2" charset="2"/>
              </a:rPr>
              <a:t>파이썬의</a:t>
            </a:r>
            <a:r>
              <a:rPr lang="ko-KR" altLang="en-US" b="1" spc="-135" dirty="0">
                <a:latin typeface="Noto Sans CJK JP Regular"/>
                <a:cs typeface="Noto Sans CJK JP Regular"/>
                <a:sym typeface="Wingdings" pitchFamily="2" charset="2"/>
              </a:rPr>
              <a:t> 날아다니는 서커스</a:t>
            </a:r>
            <a:r>
              <a:rPr lang="en-US" altLang="ko-KR" b="1" spc="-135" dirty="0">
                <a:latin typeface="Noto Sans CJK JP Regular"/>
                <a:cs typeface="Noto Sans CJK JP Regular"/>
                <a:sym typeface="Wingdings" pitchFamily="2" charset="2"/>
              </a:rPr>
              <a:t>”</a:t>
            </a:r>
            <a:r>
              <a:rPr lang="ko-KR" altLang="en-US" b="1" spc="-135" dirty="0">
                <a:latin typeface="Noto Sans CJK JP Regular"/>
                <a:cs typeface="Noto Sans CJK JP Regular"/>
                <a:sym typeface="Wingdings" pitchFamily="2" charset="2"/>
              </a:rPr>
              <a:t>에서 따옴</a:t>
            </a:r>
            <a:endParaRPr lang="en-US" altLang="ko-KR" b="1" spc="-135" dirty="0">
              <a:latin typeface="Noto Sans CJK JP Regular"/>
              <a:cs typeface="Noto Sans CJK JP Regular"/>
              <a:sym typeface="Wingdings" pitchFamily="2" charset="2"/>
            </a:endParaRPr>
          </a:p>
          <a:p>
            <a:pPr marL="12700">
              <a:spcBef>
                <a:spcPts val="95"/>
              </a:spcBef>
            </a:pPr>
            <a:endParaRPr lang="en-US" altLang="ko-KR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ko-KR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ko-KR" altLang="en-US" b="1" dirty="0"/>
              <a:t>◎</a:t>
            </a:r>
            <a:r>
              <a:rPr lang="ko-KR" altLang="en-US" b="1" spc="-135" dirty="0">
                <a:latin typeface="Noto Sans CJK JP Regular"/>
              </a:rPr>
              <a:t> </a:t>
            </a:r>
            <a:r>
              <a:rPr lang="ko-KR" altLang="en-US" b="1" spc="-135" dirty="0" err="1">
                <a:latin typeface="Noto Sans CJK JP Regular"/>
              </a:rPr>
              <a:t>구글</a:t>
            </a:r>
            <a:r>
              <a:rPr lang="en-US" altLang="ko-KR" b="1" spc="-135" dirty="0">
                <a:latin typeface="Noto Sans CJK JP Regular"/>
              </a:rPr>
              <a:t>, </a:t>
            </a:r>
            <a:r>
              <a:rPr lang="en-US" altLang="ko-KR" b="1" spc="-135" dirty="0" err="1">
                <a:latin typeface="Noto Sans CJK JP Regular"/>
              </a:rPr>
              <a:t>DropBox</a:t>
            </a:r>
            <a:r>
              <a:rPr lang="en-US" altLang="ko-KR" b="1" spc="-135" dirty="0">
                <a:latin typeface="Noto Sans CJK JP Regular"/>
              </a:rPr>
              <a:t> </a:t>
            </a:r>
            <a:r>
              <a:rPr lang="ko-KR" altLang="en-US" b="1" spc="-135" dirty="0">
                <a:latin typeface="Noto Sans CJK JP Regular"/>
              </a:rPr>
              <a:t>근무</a:t>
            </a:r>
            <a:endParaRPr lang="en-US" altLang="ko-KR" sz="1600" spc="-135" dirty="0">
              <a:solidFill>
                <a:srgbClr val="3399FF"/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endParaRPr lang="ko-KR" altLang="en-US" sz="160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558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en-US" altLang="ko-KR" sz="2000" b="1" spc="65" dirty="0" err="1">
                <a:latin typeface="Noto Sans CJK JP Regular"/>
              </a:rPr>
              <a:t>Excercise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15321" y="1699110"/>
            <a:ext cx="2420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문제</a:t>
            </a:r>
            <a:r>
              <a:rPr lang="en-US" altLang="ko-KR" b="1" dirty="0"/>
              <a:t>1] </a:t>
            </a:r>
            <a:r>
              <a:rPr lang="ko-KR" altLang="en-US" b="1" dirty="0"/>
              <a:t>점수의 평균</a:t>
            </a:r>
            <a:endParaRPr lang="en-US" altLang="ko-KR" b="1" dirty="0"/>
          </a:p>
          <a:p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dirty="0" smtClean="0"/>
              <a:t>길동의 </a:t>
            </a:r>
            <a:r>
              <a:rPr lang="ko-KR" altLang="en-US" dirty="0"/>
              <a:t>과목별 점수는 </a:t>
            </a:r>
            <a:endParaRPr lang="en-US" altLang="ko-KR" dirty="0"/>
          </a:p>
          <a:p>
            <a:r>
              <a:rPr lang="ko-KR" altLang="en-US" dirty="0"/>
              <a:t>다음과 같다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089124"/>
              </p:ext>
            </p:extLst>
          </p:nvPr>
        </p:nvGraphicFramePr>
        <p:xfrm>
          <a:off x="908073" y="3140674"/>
          <a:ext cx="1996374" cy="152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2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4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과목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국어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5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영어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62619" y="4898672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길동의 </a:t>
            </a:r>
            <a:r>
              <a:rPr lang="ko-KR" altLang="en-US" dirty="0"/>
              <a:t>평균 점수는</a:t>
            </a:r>
            <a:r>
              <a:rPr lang="en-US" altLang="ko-KR" dirty="0"/>
              <a:t>???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51504" y="169911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문제</a:t>
            </a:r>
            <a:r>
              <a:rPr lang="en-US" altLang="ko-KR" b="1" dirty="0"/>
              <a:t>2] </a:t>
            </a:r>
            <a:r>
              <a:rPr lang="ko-KR" altLang="en-US" b="1" dirty="0"/>
              <a:t>자연수의 홀짝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주어진 자연수가 홀수인지 짝수인지 </a:t>
            </a:r>
            <a:endParaRPr lang="en-US" altLang="ko-KR" dirty="0"/>
          </a:p>
          <a:p>
            <a:r>
              <a:rPr lang="ko-KR" altLang="en-US" dirty="0"/>
              <a:t>판별할 수 있는 방법에 대해서 말해보자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1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36906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en-US" altLang="ko-KR" sz="2000" b="1" spc="65" dirty="0">
                <a:latin typeface="Noto Sans CJK JP Regular"/>
              </a:rPr>
              <a:t>Answer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0413" y="1762173"/>
            <a:ext cx="2173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문제</a:t>
            </a:r>
            <a:r>
              <a:rPr lang="en-US" altLang="ko-KR" b="1" dirty="0"/>
              <a:t>1] </a:t>
            </a:r>
            <a:r>
              <a:rPr lang="ko-KR" altLang="en-US" b="1" dirty="0"/>
              <a:t>점수의 평균</a:t>
            </a:r>
            <a:endParaRPr lang="en-US" altLang="ko-KR" b="1" dirty="0"/>
          </a:p>
          <a:p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92506" y="17331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문제</a:t>
            </a:r>
            <a:r>
              <a:rPr lang="en-US" altLang="ko-KR" b="1" dirty="0"/>
              <a:t>2] </a:t>
            </a:r>
            <a:r>
              <a:rPr lang="ko-KR" altLang="en-US" b="1" dirty="0"/>
              <a:t>자연수의 홀짝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주어진 자연수가 홀수인지 짝수인지 </a:t>
            </a:r>
            <a:endParaRPr lang="en-US" altLang="ko-KR" dirty="0"/>
          </a:p>
          <a:p>
            <a:r>
              <a:rPr lang="ko-KR" altLang="en-US" dirty="0"/>
              <a:t>판별할 수 있는 방법에 대해서 말해보자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A9ED307-C062-4A13-87F1-1CA6937B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6" y="2438399"/>
            <a:ext cx="3295650" cy="2249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AC4CACA-6CC2-458A-996A-AB6A20ED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75" y="3137561"/>
            <a:ext cx="3851953" cy="18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="" xmlns:a16="http://schemas.microsoft.com/office/drawing/2014/main" id="{4E573EE3-08E0-4518-8B4A-C5E656347781}"/>
              </a:ext>
            </a:extLst>
          </p:cNvPr>
          <p:cNvSpPr txBox="1"/>
          <p:nvPr/>
        </p:nvSpPr>
        <p:spPr>
          <a:xfrm>
            <a:off x="983297" y="1482155"/>
            <a:ext cx="7177405" cy="7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1600" dirty="0"/>
              <a:t>    *  </a:t>
            </a:r>
            <a:r>
              <a:rPr lang="ko-KR" altLang="en-US" sz="1600" dirty="0"/>
              <a:t>문자는 하나의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＇알파벳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 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＇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＇</a:t>
            </a:r>
            <a:r>
              <a:rPr lang="ko-KR" altLang="en-US" sz="1600" dirty="0"/>
              <a:t> 혹은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＇한 단어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＇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홍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＇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길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＇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＇ </a:t>
            </a:r>
            <a:r>
              <a:rPr lang="ko-KR" altLang="en-US" sz="1600" dirty="0"/>
              <a:t>을 의미</a:t>
            </a: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en-US" altLang="ko-KR" sz="1600" dirty="0"/>
              <a:t>    *  </a:t>
            </a:r>
            <a:r>
              <a:rPr lang="ko-KR" altLang="en-US" sz="1600" dirty="0"/>
              <a:t>문자열은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</a:rPr>
              <a:t>HGD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</a:rPr>
              <a:t>＇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</a:rPr>
              <a:t>‘홍길동＇</a:t>
            </a:r>
            <a:r>
              <a:rPr lang="ko-KR" altLang="en-US" sz="1600" dirty="0"/>
              <a:t>으로 문자들의 모임</a:t>
            </a:r>
            <a:r>
              <a:rPr lang="en-US" altLang="ko-KR" sz="1600" dirty="0"/>
              <a:t>(=</a:t>
            </a:r>
            <a:r>
              <a:rPr lang="ko-KR" altLang="en-US" sz="1600" dirty="0"/>
              <a:t>집합</a:t>
            </a:r>
            <a:r>
              <a:rPr lang="en-US" altLang="ko-KR" sz="1600" dirty="0"/>
              <a:t>)</a:t>
            </a:r>
            <a:r>
              <a:rPr lang="ko-KR" altLang="en-US" sz="1600" dirty="0"/>
              <a:t>을 의미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A7247DB-6617-436B-9A1D-5A5F95AF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04" y="2605132"/>
            <a:ext cx="5041900" cy="259117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2470638" y="4668715"/>
            <a:ext cx="1872762" cy="527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811465" y="3965330"/>
            <a:ext cx="254977" cy="501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38953" y="3965330"/>
            <a:ext cx="127489" cy="430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08EF47D-642C-45E7-8433-61B1B4E55480}"/>
              </a:ext>
            </a:extLst>
          </p:cNvPr>
          <p:cNvGrpSpPr/>
          <p:nvPr/>
        </p:nvGrpSpPr>
        <p:grpSpPr>
          <a:xfrm>
            <a:off x="983297" y="1706272"/>
            <a:ext cx="7177405" cy="3351227"/>
            <a:chOff x="983297" y="1482155"/>
            <a:chExt cx="7177405" cy="3351227"/>
          </a:xfrm>
        </p:grpSpPr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4E573EE3-08E0-4518-8B4A-C5E656347781}"/>
                </a:ext>
              </a:extLst>
            </p:cNvPr>
            <p:cNvSpPr txBox="1"/>
            <p:nvPr/>
          </p:nvSpPr>
          <p:spPr>
            <a:xfrm>
              <a:off x="983297" y="1482155"/>
              <a:ext cx="717740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lang="en-US" altLang="ko-KR" sz="1600" dirty="0"/>
                <a:t>     *  </a:t>
              </a:r>
              <a:r>
                <a:rPr lang="ko-KR" altLang="en-US" sz="1600" dirty="0"/>
                <a:t>문자열</a:t>
              </a:r>
              <a:r>
                <a:rPr lang="en-US" altLang="ko-KR" sz="1600" dirty="0"/>
                <a:t>(String)</a:t>
              </a:r>
              <a:r>
                <a:rPr lang="ko-KR" altLang="en-US" sz="1600" dirty="0"/>
                <a:t>이란 문자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단어 등으로 구성된 문자들의 집합</a:t>
              </a:r>
              <a:endParaRPr lang="en-US" altLang="ko-KR" sz="1600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F99D2108-5EDF-4B08-A4A8-6CF42E4AB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146" y="2013550"/>
              <a:ext cx="6653513" cy="21908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" name="object 7">
              <a:extLst>
                <a:ext uri="{FF2B5EF4-FFF2-40B4-BE49-F238E27FC236}">
                  <a16:creationId xmlns="" xmlns:a16="http://schemas.microsoft.com/office/drawing/2014/main" id="{17BA9B31-38FF-4715-8F10-D8E0D230D480}"/>
                </a:ext>
              </a:extLst>
            </p:cNvPr>
            <p:cNvSpPr txBox="1"/>
            <p:nvPr/>
          </p:nvSpPr>
          <p:spPr>
            <a:xfrm>
              <a:off x="983297" y="4574978"/>
              <a:ext cx="717740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lang="en-US" altLang="ko-KR" sz="1600" dirty="0"/>
                <a:t>     *  </a:t>
              </a:r>
              <a:r>
                <a:rPr lang="ko-KR" altLang="en-US" sz="1600" dirty="0"/>
                <a:t>위의 예문에서 숫자 </a:t>
              </a:r>
              <a:r>
                <a:rPr lang="en-US" altLang="ko-KR" sz="1600" dirty="0"/>
                <a:t>‘123’ </a:t>
              </a:r>
              <a:r>
                <a:rPr lang="ko-KR" altLang="en-US" sz="1600" dirty="0"/>
                <a:t>또한 문자열</a:t>
              </a:r>
              <a:r>
                <a:rPr lang="en-US" altLang="ko-KR" sz="1600" dirty="0"/>
                <a:t>(String)</a:t>
              </a:r>
              <a:r>
                <a:rPr lang="ko-KR" altLang="en-US" sz="1600" dirty="0"/>
                <a:t>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54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문자열을 만드는 방법</a:t>
            </a:r>
            <a:endParaRPr lang="en-US" altLang="ko-KR" sz="16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B2E8FF2E-336D-4895-829B-7F2CAC338E1E}"/>
              </a:ext>
            </a:extLst>
          </p:cNvPr>
          <p:cNvSpPr/>
          <p:nvPr/>
        </p:nvSpPr>
        <p:spPr>
          <a:xfrm>
            <a:off x="770965" y="2026021"/>
            <a:ext cx="3550023" cy="3999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큰따옴표로 양쪽 둘러싸기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Big Data Lecture"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작은따옴표로 양쪽 둘러싸기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en-US" altLang="ko-KR" sz="1200" dirty="0">
                <a:solidFill>
                  <a:srgbClr val="FF0000"/>
                </a:solidFill>
              </a:rPr>
              <a:t>'Hello World'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큰따옴표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개를 연속으로 사용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 </a:t>
            </a:r>
            <a:r>
              <a:rPr lang="en-US" altLang="ko-KR" sz="1200" dirty="0">
                <a:solidFill>
                  <a:srgbClr val="FF0000"/>
                </a:solidFill>
              </a:rPr>
              <a:t>"""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Life is too short,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You need python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   """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작은따옴표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개를 연속으로 사용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en-US" altLang="ko-KR" sz="1200" dirty="0">
                <a:solidFill>
                  <a:srgbClr val="FF0000"/>
                </a:solidFill>
              </a:rPr>
              <a:t>'''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Life is too short,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You need python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   '''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F922F06-1E8E-4656-8DDC-74568403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2" y="2026020"/>
            <a:ext cx="3191436" cy="399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7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안에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큰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작은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따옴표를 포함시키기</a:t>
            </a:r>
            <a:endParaRPr lang="en-US" altLang="ko-KR" sz="16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B2E8FF2E-336D-4895-829B-7F2CAC338E1E}"/>
              </a:ext>
            </a:extLst>
          </p:cNvPr>
          <p:cNvSpPr/>
          <p:nvPr/>
        </p:nvSpPr>
        <p:spPr>
          <a:xfrm>
            <a:off x="770965" y="2026021"/>
            <a:ext cx="3702423" cy="19236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</a:rPr>
              <a:t>문자열에 작은 따옴표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FF0000"/>
                </a:solidFill>
              </a:rPr>
              <a:t>'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포함시키기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YSP 's favorite food is Pandas"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2) </a:t>
            </a:r>
            <a:r>
              <a:rPr lang="ko-KR" altLang="en-US" sz="1200" dirty="0">
                <a:solidFill>
                  <a:schemeClr val="tx1"/>
                </a:solidFill>
              </a:rPr>
              <a:t>문자열에 큰따옴표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포함시키기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</a:t>
            </a:r>
            <a:r>
              <a:rPr lang="en-US" altLang="ko-KR" sz="1200" dirty="0">
                <a:solidFill>
                  <a:srgbClr val="FF0000"/>
                </a:solidFill>
              </a:rPr>
              <a:t>' "Hello World. " I said.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' 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3) (</a:t>
            </a:r>
            <a:r>
              <a:rPr lang="ko-KR" altLang="en-US" sz="1200" dirty="0">
                <a:solidFill>
                  <a:schemeClr val="tx1"/>
                </a:solidFill>
              </a:rPr>
              <a:t>백슬래시</a:t>
            </a:r>
            <a:r>
              <a:rPr lang="en-US" altLang="ko-KR" sz="1200" dirty="0">
                <a:solidFill>
                  <a:schemeClr val="tx1"/>
                </a:solidFill>
              </a:rPr>
              <a:t>)\</a:t>
            </a:r>
            <a:r>
              <a:rPr lang="ko-KR" altLang="en-US" sz="1200" dirty="0">
                <a:solidFill>
                  <a:schemeClr val="tx1"/>
                </a:solidFill>
              </a:rPr>
              <a:t>를 이용해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큰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작은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따옴표 포함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 </a:t>
            </a:r>
            <a:r>
              <a:rPr lang="en-US" altLang="ko-KR" sz="1200" dirty="0" err="1">
                <a:solidFill>
                  <a:schemeClr val="tx1"/>
                </a:solidFill>
              </a:rPr>
              <a:t>ysp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</a:rPr>
              <a:t>' YSP\ ' s favorite food is Pandas ‘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</a:rPr>
              <a:t>say = </a:t>
            </a:r>
            <a:r>
              <a:rPr lang="en-US" altLang="ko-KR" sz="1200" dirty="0">
                <a:solidFill>
                  <a:srgbClr val="FF0000"/>
                </a:solidFill>
              </a:rPr>
              <a:t>" \ " Hello World. \ " I said. "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91D2504-A5B2-44A2-AD8C-C275500F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014" y="2082949"/>
            <a:ext cx="3490088" cy="3257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2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여러 줄인 문자열을 변수에 대입</a:t>
            </a:r>
            <a:endParaRPr lang="en-US" altLang="ko-KR" sz="16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B2E8FF2E-336D-4895-829B-7F2CAC338E1E}"/>
              </a:ext>
            </a:extLst>
          </p:cNvPr>
          <p:cNvSpPr/>
          <p:nvPr/>
        </p:nvSpPr>
        <p:spPr>
          <a:xfrm>
            <a:off x="770965" y="2026019"/>
            <a:ext cx="3702423" cy="35909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</a:rPr>
              <a:t>줄을 바꾸기 위한 이스케이프 코드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</a:rPr>
              <a:t>‘\n’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삽입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YSP 's favorite food is Pandas \n I love </a:t>
            </a:r>
            <a:r>
              <a:rPr lang="en-US" altLang="ko-KR" sz="1200" dirty="0" err="1">
                <a:solidFill>
                  <a:srgbClr val="FF0000"/>
                </a:solidFill>
              </a:rPr>
              <a:t>Numpy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2) </a:t>
            </a:r>
            <a:r>
              <a:rPr lang="ko-KR" altLang="en-US" sz="1200" dirty="0">
                <a:solidFill>
                  <a:schemeClr val="tx1"/>
                </a:solidFill>
              </a:rPr>
              <a:t>연속된 작은따옴표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FF0000"/>
                </a:solidFill>
              </a:rPr>
              <a:t>''' 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multiline = </a:t>
            </a:r>
            <a:r>
              <a:rPr lang="en-US" altLang="ko-KR" sz="1200" dirty="0">
                <a:solidFill>
                  <a:srgbClr val="FF0000"/>
                </a:solidFill>
              </a:rPr>
              <a:t>' ' '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YSP 's favorite food is Pandas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I love </a:t>
            </a:r>
            <a:r>
              <a:rPr lang="en-US" altLang="ko-KR" sz="1200" dirty="0" err="1">
                <a:solidFill>
                  <a:srgbClr val="FF0000"/>
                </a:solidFill>
              </a:rPr>
              <a:t>Numpy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en-US" altLang="ko-KR" sz="1200" dirty="0">
                <a:solidFill>
                  <a:srgbClr val="FF0000"/>
                </a:solidFill>
              </a:rPr>
              <a:t>' ' '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3) </a:t>
            </a:r>
            <a:r>
              <a:rPr lang="ko-KR" altLang="en-US" sz="1200" dirty="0">
                <a:solidFill>
                  <a:schemeClr val="tx1"/>
                </a:solidFill>
              </a:rPr>
              <a:t>연속된 큰따옴표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FF0000"/>
                </a:solidFill>
              </a:rPr>
              <a:t>" " "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multiline = </a:t>
            </a:r>
            <a:r>
              <a:rPr lang="en-US" altLang="ko-KR" sz="1200" dirty="0">
                <a:solidFill>
                  <a:srgbClr val="FF0000"/>
                </a:solidFill>
              </a:rPr>
              <a:t>"""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YSP 's favorite food is Pandas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I love </a:t>
            </a:r>
            <a:r>
              <a:rPr lang="en-US" altLang="ko-KR" sz="1200" dirty="0" err="1">
                <a:solidFill>
                  <a:srgbClr val="FF0000"/>
                </a:solidFill>
              </a:rPr>
              <a:t>Numpy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en-US" altLang="ko-KR" sz="1200" dirty="0">
                <a:solidFill>
                  <a:srgbClr val="FF0000"/>
                </a:solidFill>
              </a:rPr>
              <a:t>"""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E49C734-7FFD-45A5-B5C3-EB6914FF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986" y="2026019"/>
            <a:ext cx="3263900" cy="3590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2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이스케이프코드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(Escape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code)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950B402-D473-42EC-A0AC-9BA6FC93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32" y="1877860"/>
            <a:ext cx="6008914" cy="4112988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="" xmlns:a16="http://schemas.microsoft.com/office/drawing/2014/main" id="{77F6517D-F231-48E5-AF4D-DA790645A62E}"/>
              </a:ext>
            </a:extLst>
          </p:cNvPr>
          <p:cNvSpPr txBox="1">
            <a:spLocks/>
          </p:cNvSpPr>
          <p:nvPr/>
        </p:nvSpPr>
        <p:spPr>
          <a:xfrm>
            <a:off x="195014" y="605490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/>
              <a:t>* </a:t>
            </a:r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en-US" altLang="ko-KR" sz="900" dirty="0" err="1"/>
              <a:t>Jumptopython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137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연산 및 인덱싱</a:t>
            </a:r>
            <a:endParaRPr lang="en-US" altLang="ko-KR" sz="16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B2E8FF2E-336D-4895-829B-7F2CAC338E1E}"/>
              </a:ext>
            </a:extLst>
          </p:cNvPr>
          <p:cNvSpPr/>
          <p:nvPr/>
        </p:nvSpPr>
        <p:spPr>
          <a:xfrm>
            <a:off x="1120353" y="1905149"/>
            <a:ext cx="2988098" cy="16633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1) </a:t>
            </a:r>
            <a:r>
              <a:rPr lang="ko-KR" altLang="en-US" sz="1200" dirty="0" err="1">
                <a:solidFill>
                  <a:schemeClr val="tx1"/>
                </a:solidFill>
              </a:rPr>
              <a:t>문자열끼리의</a:t>
            </a:r>
            <a:r>
              <a:rPr lang="ko-KR" altLang="en-US" sz="1200" dirty="0">
                <a:solidFill>
                  <a:schemeClr val="tx1"/>
                </a:solidFill>
              </a:rPr>
              <a:t> 합</a:t>
            </a:r>
            <a:r>
              <a:rPr lang="en-US" altLang="ko-KR" sz="1200" dirty="0">
                <a:solidFill>
                  <a:schemeClr val="tx1"/>
                </a:solidFill>
              </a:rPr>
              <a:t>(Concatenation)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first = 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Favorite food is "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</a:t>
            </a:r>
            <a:r>
              <a:rPr lang="en-US" altLang="ko-KR" sz="1200" dirty="0">
                <a:solidFill>
                  <a:schemeClr val="tx1"/>
                </a:solidFill>
              </a:rPr>
              <a:t>last =</a:t>
            </a:r>
            <a:r>
              <a:rPr lang="en-US" altLang="ko-KR" sz="1200" dirty="0">
                <a:solidFill>
                  <a:srgbClr val="FF0000"/>
                </a:solidFill>
              </a:rPr>
              <a:t> " Pandas "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       first + last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</a:rPr>
              <a:t>문자열 곱하기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ex) x = </a:t>
            </a:r>
            <a:r>
              <a:rPr lang="en-US" altLang="ko-KR" sz="1200" dirty="0">
                <a:solidFill>
                  <a:srgbClr val="FF0000"/>
                </a:solidFill>
              </a:rPr>
              <a:t>' </a:t>
            </a:r>
            <a:r>
              <a:rPr lang="en-US" altLang="ko-KR" sz="1200" dirty="0" smtClean="0">
                <a:solidFill>
                  <a:srgbClr val="FF0000"/>
                </a:solidFill>
              </a:rPr>
              <a:t>HGD </a:t>
            </a:r>
            <a:r>
              <a:rPr lang="en-US" altLang="ko-KR" sz="1200" dirty="0">
                <a:solidFill>
                  <a:srgbClr val="FF0000"/>
                </a:solidFill>
              </a:rPr>
              <a:t>' 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 </a:t>
            </a:r>
            <a:r>
              <a:rPr lang="en-US" altLang="ko-KR" sz="1200" dirty="0">
                <a:solidFill>
                  <a:schemeClr val="tx1"/>
                </a:solidFill>
              </a:rPr>
              <a:t>x * 2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17948055-12CC-4472-9C3A-B73E8BA401D4}"/>
              </a:ext>
            </a:extLst>
          </p:cNvPr>
          <p:cNvSpPr/>
          <p:nvPr/>
        </p:nvSpPr>
        <p:spPr>
          <a:xfrm>
            <a:off x="4391599" y="1905148"/>
            <a:ext cx="4022552" cy="845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3) </a:t>
            </a:r>
            <a:r>
              <a:rPr lang="ko-KR" altLang="en-US" sz="1200" dirty="0">
                <a:solidFill>
                  <a:schemeClr val="tx1"/>
                </a:solidFill>
              </a:rPr>
              <a:t>문자열 인덱싱 및 </a:t>
            </a:r>
            <a:r>
              <a:rPr lang="ko-KR" altLang="en-US" sz="1200" dirty="0" err="1">
                <a:solidFill>
                  <a:schemeClr val="tx1"/>
                </a:solidFill>
              </a:rPr>
              <a:t>슬라이싱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*  </a:t>
            </a:r>
            <a:r>
              <a:rPr lang="ko-KR" altLang="en-US" sz="1200" dirty="0">
                <a:solidFill>
                  <a:schemeClr val="tx1"/>
                </a:solidFill>
              </a:rPr>
              <a:t>인덱싱</a:t>
            </a:r>
            <a:r>
              <a:rPr lang="en-US" altLang="ko-KR" sz="1200" dirty="0">
                <a:solidFill>
                  <a:schemeClr val="tx1"/>
                </a:solidFill>
              </a:rPr>
              <a:t>(Indexing)</a:t>
            </a:r>
            <a:r>
              <a:rPr lang="ko-KR" altLang="en-US" sz="1200" dirty="0">
                <a:solidFill>
                  <a:schemeClr val="tx1"/>
                </a:solidFill>
              </a:rPr>
              <a:t>은 무언가를 </a:t>
            </a:r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가리킨다</a:t>
            </a:r>
            <a:r>
              <a:rPr lang="en-US" altLang="ko-KR" sz="1200" dirty="0">
                <a:solidFill>
                  <a:schemeClr val="tx1"/>
                </a:solidFill>
              </a:rPr>
              <a:t>” </a:t>
            </a:r>
            <a:r>
              <a:rPr lang="ko-KR" altLang="en-US" sz="1200" dirty="0">
                <a:solidFill>
                  <a:schemeClr val="tx1"/>
                </a:solidFill>
              </a:rPr>
              <a:t>는 의미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*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r>
              <a:rPr lang="ko-KR" altLang="en-US" sz="1200" dirty="0" err="1">
                <a:solidFill>
                  <a:schemeClr val="tx1"/>
                </a:solidFill>
              </a:rPr>
              <a:t>슬라이싱</a:t>
            </a:r>
            <a:r>
              <a:rPr lang="en-US" altLang="ko-KR" sz="1200" dirty="0">
                <a:solidFill>
                  <a:schemeClr val="tx1"/>
                </a:solidFill>
              </a:rPr>
              <a:t>(slicing)</a:t>
            </a:r>
            <a:r>
              <a:rPr lang="ko-KR" altLang="en-US" sz="1200" dirty="0">
                <a:solidFill>
                  <a:schemeClr val="tx1"/>
                </a:solidFill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잘게 쪼갠다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</a:rPr>
              <a:t>는 의미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CA70FBB-1EA2-4F9A-943D-5C18836B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3830065"/>
            <a:ext cx="2616200" cy="1826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D22E5D5-81D2-4771-9809-CF439264C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49" y="3479800"/>
            <a:ext cx="4022552" cy="2183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337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3)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인덱싱 및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슬라이싱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015B9C8-00CA-4EFA-A730-B7AED7DA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72" y="2002518"/>
            <a:ext cx="4544704" cy="134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82B1253-DDFC-480D-8629-202B9DEF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34" y="4422686"/>
            <a:ext cx="2193449" cy="118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E5E38FD-4682-4A3C-8CC5-1233308213BC}"/>
              </a:ext>
            </a:extLst>
          </p:cNvPr>
          <p:cNvSpPr/>
          <p:nvPr/>
        </p:nvSpPr>
        <p:spPr>
          <a:xfrm>
            <a:off x="1226055" y="3824815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문자열 </a:t>
            </a:r>
            <a:r>
              <a:rPr lang="ko-KR" altLang="en-US" sz="1400" dirty="0" err="1"/>
              <a:t>슬라이싱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DBC4871-460B-46C8-90C7-70C4B48C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948" y="4396002"/>
            <a:ext cx="3276598" cy="121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31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0" y="5632704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2862C3-292B-4D90-B75D-37314357E07B}"/>
              </a:ext>
            </a:extLst>
          </p:cNvPr>
          <p:cNvSpPr txBox="1"/>
          <p:nvPr/>
        </p:nvSpPr>
        <p:spPr>
          <a:xfrm>
            <a:off x="1064035" y="874938"/>
            <a:ext cx="637773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귀도 반 </a:t>
            </a:r>
            <a:r>
              <a:rPr lang="ko-KR" altLang="en-US" sz="2800" b="1" dirty="0" err="1">
                <a:solidFill>
                  <a:srgbClr val="3399FF"/>
                </a:solidFill>
              </a:rPr>
              <a:t>로섬</a:t>
            </a:r>
            <a:r>
              <a:rPr lang="en-US" altLang="ko-KR" sz="2800" b="1" dirty="0">
                <a:solidFill>
                  <a:srgbClr val="3399FF"/>
                </a:solidFill>
              </a:rPr>
              <a:t>? </a:t>
            </a:r>
            <a:r>
              <a:rPr lang="ko-KR" altLang="en-US" sz="2800" b="1" dirty="0">
                <a:solidFill>
                  <a:srgbClr val="3399FF"/>
                </a:solidFill>
              </a:rPr>
              <a:t>넌 누구니</a:t>
            </a:r>
            <a:r>
              <a:rPr lang="en-US" altLang="ko-KR" sz="2800" b="1" dirty="0">
                <a:solidFill>
                  <a:srgbClr val="3399FF"/>
                </a:solidFill>
              </a:rPr>
              <a:t>?</a:t>
            </a:r>
            <a:endParaRPr lang="ko-KR" altLang="en-US" sz="2800" dirty="0">
              <a:solidFill>
                <a:srgbClr val="3399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6" y="1609114"/>
            <a:ext cx="3049115" cy="392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20837" y="1429331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/>
              <a:t>Do </a:t>
            </a:r>
            <a:r>
              <a:rPr lang="en-US" altLang="ko-KR" b="1" dirty="0"/>
              <a:t>not</a:t>
            </a:r>
            <a:r>
              <a:rPr lang="en-US" altLang="ko-KR" dirty="0"/>
              <a:t> send me email like this:</a:t>
            </a:r>
          </a:p>
          <a:p>
            <a:pPr fontAlgn="base"/>
            <a:r>
              <a:rPr lang="en-US" altLang="ko-KR" dirty="0"/>
              <a:t>"""</a:t>
            </a:r>
          </a:p>
          <a:p>
            <a:pPr fontAlgn="base"/>
            <a:r>
              <a:rPr lang="en-US" altLang="ko-KR" dirty="0"/>
              <a:t>Hi Guido,</a:t>
            </a:r>
          </a:p>
          <a:p>
            <a:pPr fontAlgn="base"/>
            <a:r>
              <a:rPr lang="en-US" altLang="ko-KR" dirty="0"/>
              <a:t>I came across your resume in a Google web search. </a:t>
            </a:r>
            <a:r>
              <a:rPr lang="en-US" altLang="ko-KR" b="1" dirty="0">
                <a:solidFill>
                  <a:srgbClr val="3399FF"/>
                </a:solidFill>
              </a:rPr>
              <a:t>You seem to have an awesome expertise on Python. </a:t>
            </a:r>
            <a:r>
              <a:rPr lang="en-US" altLang="ko-KR" dirty="0"/>
              <a:t>I would be glad if you can reply my email and let me know your interest and availability.</a:t>
            </a:r>
          </a:p>
          <a:p>
            <a:pPr fontAlgn="base"/>
            <a:r>
              <a:rPr lang="en-US" altLang="ko-KR" dirty="0"/>
              <a:t>………………………..</a:t>
            </a:r>
          </a:p>
          <a:p>
            <a:pPr fontAlgn="base"/>
            <a:r>
              <a:rPr lang="en-US" altLang="ko-KR" dirty="0"/>
              <a:t>Our client immediately needs a PYTHON Developers at its location in *****, NJ. Below are the job details. If interested and available, kindly </a:t>
            </a:r>
            <a:r>
              <a:rPr lang="en-US" altLang="ko-KR" dirty="0" err="1"/>
              <a:t>fwd</a:t>
            </a:r>
            <a:r>
              <a:rPr lang="en-US" altLang="ko-KR" dirty="0"/>
              <a:t> me your updated resume along with the expected rate and the availability.</a:t>
            </a:r>
          </a:p>
          <a:p>
            <a:pPr fontAlgn="base"/>
            <a:r>
              <a:rPr lang="en-US" altLang="ko-KR" dirty="0"/>
              <a:t>[...]</a:t>
            </a:r>
          </a:p>
          <a:p>
            <a:pPr fontAlgn="base"/>
            <a:r>
              <a:rPr lang="en-US" altLang="ko-KR" dirty="0"/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32794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assignment(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값 변환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C53372-E2D2-4ECC-B9AE-BCDDFDCC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1" y="1880778"/>
            <a:ext cx="7270377" cy="43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값 변환이 불가능한 자료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86D00BF-460B-4C26-A5DC-BD6B3B8C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43" y="1949972"/>
            <a:ext cx="7269608" cy="3805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6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4612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포맷팅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dirty="0" smtClean="0"/>
              <a:t>2021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월 </a:t>
            </a:r>
            <a:r>
              <a:rPr lang="en-US" altLang="ko-KR" sz="1400" dirty="0"/>
              <a:t>22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 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dirty="0" smtClean="0"/>
              <a:t>2021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일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.”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7691FF3-19EC-41BA-A542-9CF16C84C1FB}"/>
              </a:ext>
            </a:extLst>
          </p:cNvPr>
          <p:cNvSpPr/>
          <p:nvPr/>
        </p:nvSpPr>
        <p:spPr>
          <a:xfrm>
            <a:off x="983297" y="2758826"/>
            <a:ext cx="672010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* </a:t>
            </a:r>
            <a:r>
              <a:rPr lang="ko-KR" altLang="en-US" sz="1400" dirty="0"/>
              <a:t>위의 문장과 같이 똑같은 문자열에서 일부만 수정하고 싶을 때 문자열 </a:t>
            </a:r>
            <a:r>
              <a:rPr lang="ko-KR" altLang="en-US" sz="1400" dirty="0" err="1"/>
              <a:t>포매팅</a:t>
            </a:r>
            <a:r>
              <a:rPr lang="ko-KR" altLang="en-US" sz="1400" dirty="0"/>
              <a:t> 활용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1) </a:t>
            </a:r>
            <a:r>
              <a:rPr lang="ko-KR" altLang="en-US" sz="1400" dirty="0"/>
              <a:t>숫자를 바로 대입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2) </a:t>
            </a:r>
            <a:r>
              <a:rPr lang="ko-KR" altLang="en-US" sz="1400" dirty="0"/>
              <a:t>문자를 바로 대입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3) </a:t>
            </a:r>
            <a:r>
              <a:rPr lang="ko-KR" altLang="en-US" sz="1400" dirty="0"/>
              <a:t>변수 할당 후 대입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</a:p>
          <a:p>
            <a:r>
              <a:rPr lang="en-US" altLang="ko-KR" sz="1400" dirty="0"/>
              <a:t> 4) 2</a:t>
            </a:r>
            <a:r>
              <a:rPr lang="ko-KR" altLang="en-US" sz="1400" dirty="0"/>
              <a:t>개 이상의 값은</a:t>
            </a:r>
            <a:r>
              <a:rPr lang="en-US" altLang="ko-KR" sz="1400" dirty="0"/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E862B68-6067-4E34-A382-9339E0B28BB6}"/>
              </a:ext>
            </a:extLst>
          </p:cNvPr>
          <p:cNvSpPr/>
          <p:nvPr/>
        </p:nvSpPr>
        <p:spPr>
          <a:xfrm>
            <a:off x="1072944" y="1873625"/>
            <a:ext cx="2925315" cy="650418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4612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포맷팅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dirty="0" smtClean="0"/>
              <a:t>2020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22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 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b="1" dirty="0">
                <a:solidFill>
                  <a:srgbClr val="FF0000"/>
                </a:solidFill>
              </a:rPr>
              <a:t>2021</a:t>
            </a:r>
            <a:r>
              <a:rPr lang="ko-KR" altLang="en-US" sz="1400" dirty="0"/>
              <a:t>년 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dirty="0"/>
              <a:t>월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7691FF3-19EC-41BA-A542-9CF16C84C1FB}"/>
              </a:ext>
            </a:extLst>
          </p:cNvPr>
          <p:cNvSpPr/>
          <p:nvPr/>
        </p:nvSpPr>
        <p:spPr>
          <a:xfrm>
            <a:off x="983297" y="2758826"/>
            <a:ext cx="67201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* </a:t>
            </a:r>
            <a:r>
              <a:rPr lang="ko-KR" altLang="en-US" sz="1400" dirty="0"/>
              <a:t>위의 문장과 같이 똑같은 문자열에서 일부만 수정하고 싶을 때 문자열 </a:t>
            </a:r>
            <a:r>
              <a:rPr lang="ko-KR" altLang="en-US" sz="1400" dirty="0" err="1"/>
              <a:t>포매팅</a:t>
            </a:r>
            <a:r>
              <a:rPr lang="ko-KR" altLang="en-US" sz="1400" dirty="0"/>
              <a:t> 활용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1) </a:t>
            </a:r>
            <a:r>
              <a:rPr lang="ko-KR" altLang="en-US" sz="1400" dirty="0"/>
              <a:t>숫자를 바로 대입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DB682EC-4668-47A9-B113-33B4CC5F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27" y="3681291"/>
            <a:ext cx="7046258" cy="1723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4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4612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포맷팅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22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 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b="1" dirty="0">
                <a:solidFill>
                  <a:srgbClr val="FF0000"/>
                </a:solidFill>
              </a:rPr>
              <a:t>2021</a:t>
            </a:r>
            <a:r>
              <a:rPr lang="ko-KR" altLang="en-US" sz="1400" dirty="0"/>
              <a:t>년 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dirty="0"/>
              <a:t>월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7691FF3-19EC-41BA-A542-9CF16C84C1FB}"/>
              </a:ext>
            </a:extLst>
          </p:cNvPr>
          <p:cNvSpPr/>
          <p:nvPr/>
        </p:nvSpPr>
        <p:spPr>
          <a:xfrm>
            <a:off x="983297" y="2758826"/>
            <a:ext cx="672010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* </a:t>
            </a:r>
            <a:r>
              <a:rPr lang="ko-KR" altLang="en-US" sz="1400" dirty="0"/>
              <a:t>위의 문장과 같이 똑같은 문자열에서 일부만 수정하고 싶을 때 문자열 </a:t>
            </a:r>
            <a:r>
              <a:rPr lang="ko-KR" altLang="en-US" sz="1400" dirty="0" err="1"/>
              <a:t>포매팅</a:t>
            </a:r>
            <a:r>
              <a:rPr lang="ko-KR" altLang="en-US" sz="1400" dirty="0"/>
              <a:t> 활용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2) </a:t>
            </a:r>
            <a:r>
              <a:rPr lang="ko-KR" altLang="en-US" sz="1400" dirty="0"/>
              <a:t>문자를 바로 대입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E862B68-6067-4E34-A382-9339E0B28BB6}"/>
              </a:ext>
            </a:extLst>
          </p:cNvPr>
          <p:cNvSpPr/>
          <p:nvPr/>
        </p:nvSpPr>
        <p:spPr>
          <a:xfrm>
            <a:off x="1072944" y="1873625"/>
            <a:ext cx="2925315" cy="650418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26AE33-DE20-4BC3-A318-C3F65622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07" y="3772814"/>
            <a:ext cx="6662900" cy="1387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8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4612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포맷팅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22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 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b="1" dirty="0">
                <a:solidFill>
                  <a:srgbClr val="FF0000"/>
                </a:solidFill>
              </a:rPr>
              <a:t>2021</a:t>
            </a:r>
            <a:r>
              <a:rPr lang="ko-KR" altLang="en-US" sz="1400" dirty="0"/>
              <a:t>년 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dirty="0"/>
              <a:t>월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7691FF3-19EC-41BA-A542-9CF16C84C1FB}"/>
              </a:ext>
            </a:extLst>
          </p:cNvPr>
          <p:cNvSpPr/>
          <p:nvPr/>
        </p:nvSpPr>
        <p:spPr>
          <a:xfrm>
            <a:off x="983297" y="2758826"/>
            <a:ext cx="67201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* </a:t>
            </a:r>
            <a:r>
              <a:rPr lang="ko-KR" altLang="en-US" sz="1400" dirty="0"/>
              <a:t>위의 문장과 같이 똑같은 문자열에서 일부만 수정하고 싶을 때 문자열 </a:t>
            </a:r>
            <a:r>
              <a:rPr lang="ko-KR" altLang="en-US" sz="1400" dirty="0" err="1"/>
              <a:t>포매팅</a:t>
            </a:r>
            <a:r>
              <a:rPr lang="ko-KR" altLang="en-US" sz="1400" dirty="0"/>
              <a:t> 활용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3) </a:t>
            </a:r>
            <a:r>
              <a:rPr lang="ko-KR" altLang="en-US" sz="1400" dirty="0"/>
              <a:t>변수 할당 후 대입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E862B68-6067-4E34-A382-9339E0B28BB6}"/>
              </a:ext>
            </a:extLst>
          </p:cNvPr>
          <p:cNvSpPr/>
          <p:nvPr/>
        </p:nvSpPr>
        <p:spPr>
          <a:xfrm>
            <a:off x="1072944" y="1873625"/>
            <a:ext cx="2925315" cy="650418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EC601FC-421B-47E6-AA11-FDB83EAD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70" y="3712932"/>
            <a:ext cx="6391835" cy="25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4612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포맷팅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22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 </a:t>
            </a:r>
          </a:p>
          <a:p>
            <a:pPr marL="12700">
              <a:spcBef>
                <a:spcPts val="95"/>
              </a:spcBef>
            </a:pPr>
            <a:r>
              <a:rPr lang="en-US" altLang="ko-KR" sz="1400" dirty="0"/>
              <a:t>    “</a:t>
            </a:r>
            <a:r>
              <a:rPr lang="ko-KR" altLang="en-US" sz="1400" dirty="0"/>
              <a:t>오늘은 </a:t>
            </a:r>
            <a:r>
              <a:rPr lang="en-US" altLang="ko-KR" sz="1400" b="1" dirty="0">
                <a:solidFill>
                  <a:srgbClr val="FF0000"/>
                </a:solidFill>
              </a:rPr>
              <a:t>2021</a:t>
            </a:r>
            <a:r>
              <a:rPr lang="ko-KR" altLang="en-US" sz="1400" dirty="0"/>
              <a:t>년 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dirty="0"/>
              <a:t>월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일 입니다</a:t>
            </a:r>
            <a:r>
              <a:rPr lang="en-US" altLang="ko-KR" sz="1400" dirty="0"/>
              <a:t>.”</a:t>
            </a: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7691FF3-19EC-41BA-A542-9CF16C84C1FB}"/>
              </a:ext>
            </a:extLst>
          </p:cNvPr>
          <p:cNvSpPr/>
          <p:nvPr/>
        </p:nvSpPr>
        <p:spPr>
          <a:xfrm>
            <a:off x="983297" y="2758826"/>
            <a:ext cx="67201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* </a:t>
            </a:r>
            <a:r>
              <a:rPr lang="ko-KR" altLang="en-US" sz="1400" dirty="0"/>
              <a:t>위의 문장과 같이 똑같은 문자열에서 일부만 수정하고 싶을 때 문자열 </a:t>
            </a:r>
            <a:r>
              <a:rPr lang="ko-KR" altLang="en-US" sz="1400" dirty="0" err="1"/>
              <a:t>포매팅</a:t>
            </a:r>
            <a:r>
              <a:rPr lang="ko-KR" altLang="en-US" sz="1400" dirty="0"/>
              <a:t> 활용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</a:p>
          <a:p>
            <a:r>
              <a:rPr lang="en-US" altLang="ko-KR" sz="1400" dirty="0"/>
              <a:t> 4) formatting </a:t>
            </a:r>
            <a:r>
              <a:rPr lang="ko-KR" altLang="en-US" sz="1400" dirty="0"/>
              <a:t>표현으로 나타내기</a:t>
            </a:r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E862B68-6067-4E34-A382-9339E0B28BB6}"/>
              </a:ext>
            </a:extLst>
          </p:cNvPr>
          <p:cNvSpPr/>
          <p:nvPr/>
        </p:nvSpPr>
        <p:spPr>
          <a:xfrm>
            <a:off x="1072944" y="1873625"/>
            <a:ext cx="2925315" cy="650418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78E10AB-E66D-492F-B378-5B979194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1" y="3741507"/>
            <a:ext cx="6529127" cy="1520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0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004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포맷 코드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11FC97EA-32FF-479A-BA11-FA542A5DD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940340"/>
              </p:ext>
            </p:extLst>
          </p:nvPr>
        </p:nvGraphicFramePr>
        <p:xfrm>
          <a:off x="1071172" y="1890280"/>
          <a:ext cx="7089530" cy="398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16">
                  <a:extLst>
                    <a:ext uri="{9D8B030D-6E8A-4147-A177-3AD203B41FA5}">
                      <a16:colId xmlns="" xmlns:a16="http://schemas.microsoft.com/office/drawing/2014/main" val="135398476"/>
                    </a:ext>
                  </a:extLst>
                </a:gridCol>
                <a:gridCol w="5973314">
                  <a:extLst>
                    <a:ext uri="{9D8B030D-6E8A-4147-A177-3AD203B41FA5}">
                      <a16:colId xmlns="" xmlns:a16="http://schemas.microsoft.com/office/drawing/2014/main" val="2752437448"/>
                    </a:ext>
                  </a:extLst>
                </a:gridCol>
              </a:tblGrid>
              <a:tr h="459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190811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%s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문자열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String)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3554520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%c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문자 </a:t>
                      </a:r>
                      <a:r>
                        <a:rPr lang="en-US" altLang="ko-KR" sz="1400" dirty="0">
                          <a:effectLst/>
                        </a:rPr>
                        <a:t>1</a:t>
                      </a:r>
                      <a:r>
                        <a:rPr lang="ko-KR" altLang="en-US" sz="1400" dirty="0">
                          <a:effectLst/>
                        </a:rPr>
                        <a:t>개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character)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3907065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%d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정수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Integer)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69138614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%f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</a:rPr>
                        <a:t>부동소수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floating-point)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0967503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%o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8</a:t>
                      </a:r>
                      <a:r>
                        <a:rPr lang="ko-KR" altLang="en-US" sz="1400" dirty="0">
                          <a:effectLst/>
                        </a:rPr>
                        <a:t>진수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6577988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%x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16</a:t>
                      </a:r>
                      <a:r>
                        <a:rPr lang="ko-KR" altLang="en-US" sz="1400" dirty="0">
                          <a:effectLst/>
                        </a:rPr>
                        <a:t>진수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8906877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%%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Literal % (</a:t>
                      </a:r>
                      <a:r>
                        <a:rPr lang="ko-KR" altLang="en-US" sz="1400" dirty="0">
                          <a:effectLst/>
                        </a:rPr>
                        <a:t>문자 </a:t>
                      </a:r>
                      <a:r>
                        <a:rPr lang="en-US" altLang="ko-KR" sz="1400" dirty="0">
                          <a:effectLst/>
                        </a:rPr>
                        <a:t>% </a:t>
                      </a:r>
                      <a:r>
                        <a:rPr lang="ko-KR" altLang="en-US" sz="1400" dirty="0">
                          <a:effectLst/>
                        </a:rPr>
                        <a:t>자체</a:t>
                      </a:r>
                      <a:r>
                        <a:rPr lang="en-US" altLang="ko-KR" sz="1400" dirty="0">
                          <a:effectLst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486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4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13863645-7E1A-4B69-B4E2-FCE2A68E652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문자열을 만드는 방법</a:t>
            </a:r>
            <a:endParaRPr lang="en-US" altLang="ko-KR" sz="16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B2E8FF2E-336D-4895-829B-7F2CAC338E1E}"/>
              </a:ext>
            </a:extLst>
          </p:cNvPr>
          <p:cNvSpPr/>
          <p:nvPr/>
        </p:nvSpPr>
        <p:spPr>
          <a:xfrm>
            <a:off x="770965" y="2026021"/>
            <a:ext cx="3550023" cy="3999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큰따옴표로 양쪽 둘러싸기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en-US" altLang="ko-KR" sz="1200" dirty="0">
                <a:solidFill>
                  <a:srgbClr val="FF0000"/>
                </a:solidFill>
              </a:rPr>
              <a:t>"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Big Data Lecture"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작은따옴표로 양쪽 둘러싸기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en-US" altLang="ko-KR" sz="1200" dirty="0">
                <a:solidFill>
                  <a:srgbClr val="FF0000"/>
                </a:solidFill>
              </a:rPr>
              <a:t>'Hello World'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큰따옴표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개를 연속으로 사용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 </a:t>
            </a:r>
            <a:r>
              <a:rPr lang="en-US" altLang="ko-KR" sz="1200" dirty="0">
                <a:solidFill>
                  <a:srgbClr val="FF0000"/>
                </a:solidFill>
              </a:rPr>
              <a:t>"""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Life is too short,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You need python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   """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작은따옴표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개를 연속으로 사용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en-US" altLang="ko-KR" sz="1200" dirty="0">
                <a:solidFill>
                  <a:srgbClr val="FF0000"/>
                </a:solidFill>
              </a:rPr>
              <a:t>'''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Life is too short,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You need python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   '''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F922F06-1E8E-4656-8DDC-74568403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2" y="2026020"/>
            <a:ext cx="3191436" cy="399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2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리스트 자료형 </a:t>
            </a:r>
            <a:r>
              <a:rPr lang="en-US" altLang="ko-KR" sz="1400" spc="65" dirty="0">
                <a:latin typeface="Noto Sans CJK JP Regular"/>
              </a:rPr>
              <a:t>(List)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="" xmlns:a16="http://schemas.microsoft.com/office/drawing/2014/main" id="{55C8AFDD-FD1A-4D15-B369-BBE6318B7A6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리스트 만드는 방법</a:t>
            </a:r>
            <a:endParaRPr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831AE5A-D813-4D89-B51E-56E5D8EBEB49}"/>
              </a:ext>
            </a:extLst>
          </p:cNvPr>
          <p:cNvGrpSpPr/>
          <p:nvPr/>
        </p:nvGrpSpPr>
        <p:grpSpPr>
          <a:xfrm>
            <a:off x="770965" y="2026021"/>
            <a:ext cx="7589264" cy="3999552"/>
            <a:chOff x="770965" y="2026021"/>
            <a:chExt cx="6917459" cy="399955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D0253339-ACC3-479F-BF21-35E0873AD214}"/>
                </a:ext>
              </a:extLst>
            </p:cNvPr>
            <p:cNvSpPr/>
            <p:nvPr/>
          </p:nvSpPr>
          <p:spPr>
            <a:xfrm>
              <a:off x="770965" y="2026021"/>
              <a:ext cx="6917459" cy="39995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DAAFAE5-ABED-4EB3-BEDD-D0F3CC8F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296" y="2314260"/>
              <a:ext cx="6307561" cy="3452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2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606670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241433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</a:t>
            </a:r>
            <a:r>
              <a:rPr lang="ko-KR" altLang="en-US" sz="2000" spc="65" dirty="0">
                <a:latin typeface="Noto Sans CJK JP Regular"/>
              </a:rPr>
              <a:t>의 특징</a:t>
            </a:r>
            <a:endParaRPr sz="2000" dirty="0">
              <a:latin typeface="Noto Sans CJK JP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62034" y="1554286"/>
            <a:ext cx="7177405" cy="28796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1" spc="-135" dirty="0">
                <a:solidFill>
                  <a:srgbClr val="3399FF"/>
                </a:solidFill>
                <a:latin typeface="Noto Sans CJK JP Regular"/>
                <a:cs typeface="Noto Sans CJK JP Regular"/>
              </a:rPr>
              <a:t>플랫폼 </a:t>
            </a:r>
            <a:r>
              <a:rPr lang="en-US" altLang="ko-KR" b="1" spc="-135" dirty="0">
                <a:solidFill>
                  <a:srgbClr val="3399FF"/>
                </a:solidFill>
                <a:latin typeface="Noto Sans CJK JP Regular"/>
                <a:cs typeface="Noto Sans CJK JP Regular"/>
              </a:rPr>
              <a:t>= OS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600" spc="-135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en-US" altLang="ko-KR" sz="1600" dirty="0"/>
              <a:t>: </a:t>
            </a:r>
            <a:r>
              <a:rPr lang="ko-KR" altLang="en-US" sz="1600" dirty="0"/>
              <a:t>윈도우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리눅스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안드로이드</a:t>
            </a:r>
            <a:r>
              <a:rPr lang="en-US" altLang="ko-KR" sz="1600" dirty="0"/>
              <a:t>, </a:t>
            </a:r>
            <a:r>
              <a:rPr lang="ko-KR" altLang="en-US" sz="1600" dirty="0"/>
              <a:t>맥</a:t>
            </a:r>
            <a:r>
              <a:rPr lang="en-US" altLang="ko-KR" sz="1600" dirty="0"/>
              <a:t>OS, </a:t>
            </a:r>
            <a:r>
              <a:rPr lang="en-US" altLang="ko-KR" sz="1600" dirty="0" err="1"/>
              <a:t>iOS</a:t>
            </a:r>
            <a:r>
              <a:rPr lang="en-US" altLang="ko-KR" sz="1600" dirty="0"/>
              <a:t> </a:t>
            </a:r>
            <a:r>
              <a:rPr lang="ko-KR" altLang="en-US" sz="1600" dirty="0"/>
              <a:t>등 프로그램이 </a:t>
            </a: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en-US" altLang="ko-KR" sz="1600" dirty="0"/>
              <a:t>  </a:t>
            </a:r>
            <a:r>
              <a:rPr lang="ko-KR" altLang="en-US" sz="1600" dirty="0"/>
              <a:t>실행되는 </a:t>
            </a:r>
            <a:r>
              <a:rPr lang="ko-KR" altLang="en-US" sz="1600" b="1" dirty="0">
                <a:solidFill>
                  <a:srgbClr val="3399FF"/>
                </a:solidFill>
              </a:rPr>
              <a:t>운영체제</a:t>
            </a:r>
            <a:r>
              <a:rPr lang="ko-KR" altLang="en-US" sz="1600" dirty="0"/>
              <a:t>를 플랫폼이라고 함</a:t>
            </a:r>
            <a:endParaRPr lang="en-US" altLang="ko-KR" sz="1600" spc="-135" dirty="0">
              <a:latin typeface="Noto Sans CJK JP Regular"/>
            </a:endParaRPr>
          </a:p>
          <a:p>
            <a:pPr marL="12700">
              <a:spcBef>
                <a:spcPts val="95"/>
              </a:spcBef>
            </a:pPr>
            <a:endParaRPr lang="en-US" altLang="zh-CN" sz="1600" b="1" spc="-135" dirty="0">
              <a:latin typeface="Noto Sans CJK JP Regular"/>
              <a:ea typeface="Arial"/>
            </a:endParaRPr>
          </a:p>
          <a:p>
            <a:pPr marL="12700">
              <a:spcBef>
                <a:spcPts val="95"/>
              </a:spcBef>
            </a:pPr>
            <a:r>
              <a:rPr lang="en-US" altLang="zh-CN" sz="1600" b="1" dirty="0">
                <a:solidFill>
                  <a:srgbClr val="3399FF"/>
                </a:solidFill>
                <a:latin typeface="Malgun Gothic"/>
                <a:ea typeface="Malgun Gothic"/>
              </a:rPr>
              <a:t> </a:t>
            </a:r>
            <a:r>
              <a:rPr lang="ko-KR" altLang="en-US" sz="1600" b="1" dirty="0">
                <a:solidFill>
                  <a:srgbClr val="3399FF"/>
                </a:solidFill>
                <a:latin typeface="Malgun Gothic"/>
                <a:ea typeface="Malgun Gothic"/>
              </a:rPr>
              <a:t>독립적인 </a:t>
            </a:r>
            <a:r>
              <a:rPr lang="en-US" altLang="ko-KR" sz="1600" b="1" dirty="0">
                <a:solidFill>
                  <a:srgbClr val="3399FF"/>
                </a:solidFill>
                <a:latin typeface="Malgun Gothic"/>
                <a:ea typeface="Malgun Gothic"/>
              </a:rPr>
              <a:t>= </a:t>
            </a:r>
            <a:r>
              <a:rPr lang="ko-KR" altLang="en-US" sz="1600" b="1" dirty="0">
                <a:solidFill>
                  <a:srgbClr val="3399FF"/>
                </a:solidFill>
                <a:latin typeface="Malgun Gothic"/>
                <a:ea typeface="Malgun Gothic"/>
              </a:rPr>
              <a:t>관계없는</a:t>
            </a:r>
            <a:r>
              <a:rPr lang="en-US" altLang="ko-KR" sz="1600" b="1" dirty="0">
                <a:solidFill>
                  <a:srgbClr val="3399FF"/>
                </a:solidFill>
                <a:latin typeface="Malgun Gothic"/>
                <a:ea typeface="Malgun Gothic"/>
              </a:rPr>
              <a:t>, </a:t>
            </a:r>
            <a:r>
              <a:rPr lang="ko-KR" altLang="en-US" sz="1600" b="1" dirty="0">
                <a:solidFill>
                  <a:srgbClr val="3399FF"/>
                </a:solidFill>
                <a:latin typeface="Malgun Gothic"/>
                <a:ea typeface="Malgun Gothic"/>
              </a:rPr>
              <a:t>상관없는</a:t>
            </a:r>
            <a:endParaRPr lang="en-US" altLang="ko-KR" sz="1600" b="1" dirty="0">
              <a:solidFill>
                <a:srgbClr val="3399FF"/>
              </a:solidFill>
              <a:latin typeface="Malgun Gothic"/>
              <a:ea typeface="Malgun Gothic"/>
            </a:endParaRPr>
          </a:p>
          <a:p>
            <a:pPr marL="12700">
              <a:spcBef>
                <a:spcPts val="95"/>
              </a:spcBef>
            </a:pPr>
            <a:r>
              <a:rPr lang="en-US" altLang="zh-CN" sz="1600" dirty="0">
                <a:solidFill>
                  <a:srgbClr val="454551"/>
                </a:solidFill>
                <a:latin typeface="Malgun Gothic"/>
                <a:ea typeface="Malgun Gothic"/>
              </a:rPr>
              <a:t> : OS</a:t>
            </a:r>
            <a:r>
              <a:rPr lang="ko-KR" altLang="en-US" sz="1600" dirty="0">
                <a:solidFill>
                  <a:srgbClr val="454551"/>
                </a:solidFill>
                <a:latin typeface="Malgun Gothic"/>
                <a:ea typeface="Malgun Gothic"/>
              </a:rPr>
              <a:t>에 상관없이 한번 프로그램을 작성하면 사용가능</a:t>
            </a:r>
            <a:endParaRPr lang="en-US" altLang="ko-KR" sz="1600" dirty="0">
              <a:solidFill>
                <a:srgbClr val="454551"/>
              </a:solidFill>
              <a:latin typeface="Malgun Gothic"/>
              <a:ea typeface="Malgun Gothic"/>
            </a:endParaRPr>
          </a:p>
          <a:p>
            <a:pPr marL="12700">
              <a:spcBef>
                <a:spcPts val="95"/>
              </a:spcBef>
            </a:pPr>
            <a:endParaRPr lang="en-US" altLang="zh-CN" sz="1600" dirty="0">
              <a:solidFill>
                <a:srgbClr val="454551"/>
              </a:solidFill>
              <a:latin typeface="Malgun Gothic"/>
              <a:ea typeface="Malgun Gothic"/>
            </a:endParaRPr>
          </a:p>
          <a:p>
            <a:pPr marL="12700">
              <a:spcBef>
                <a:spcPts val="95"/>
              </a:spcBef>
            </a:pPr>
            <a:r>
              <a:rPr lang="en-US" altLang="zh-CN" sz="1600" b="1" dirty="0">
                <a:solidFill>
                  <a:srgbClr val="3399FF"/>
                </a:solidFill>
                <a:latin typeface="Malgun Gothic"/>
                <a:ea typeface="Malgun Gothic"/>
              </a:rPr>
              <a:t> </a:t>
            </a:r>
            <a:r>
              <a:rPr lang="ko-KR" altLang="en-US" sz="1600" dirty="0">
                <a:solidFill>
                  <a:srgbClr val="3399FF"/>
                </a:solidFill>
                <a:latin typeface="Malgun Gothic"/>
                <a:ea typeface="Malgun Gothic"/>
              </a:rPr>
              <a:t>인터프리터 </a:t>
            </a:r>
            <a:r>
              <a:rPr lang="en-US" altLang="ko-KR" sz="1600" dirty="0">
                <a:solidFill>
                  <a:srgbClr val="3399FF"/>
                </a:solidFill>
                <a:latin typeface="Malgun Gothic"/>
                <a:ea typeface="Malgun Gothic"/>
              </a:rPr>
              <a:t>= </a:t>
            </a:r>
            <a:r>
              <a:rPr lang="ko-KR" altLang="en-US" sz="1600" dirty="0" err="1">
                <a:solidFill>
                  <a:srgbClr val="3399FF"/>
                </a:solidFill>
                <a:latin typeface="Malgun Gothic"/>
                <a:ea typeface="Malgun Gothic"/>
              </a:rPr>
              <a:t>통역기를</a:t>
            </a:r>
            <a:r>
              <a:rPr lang="ko-KR" altLang="en-US" sz="1600" dirty="0">
                <a:solidFill>
                  <a:srgbClr val="3399FF"/>
                </a:solidFill>
                <a:latin typeface="Malgun Gothic"/>
                <a:ea typeface="Malgun Gothic"/>
              </a:rPr>
              <a:t> 사용하는 언어의 느낌</a:t>
            </a:r>
            <a:r>
              <a:rPr lang="en-US" altLang="ko-KR" sz="1600" dirty="0">
                <a:solidFill>
                  <a:srgbClr val="3399FF"/>
                </a:solidFill>
                <a:latin typeface="Malgun Gothic"/>
                <a:ea typeface="Malgun Gothic"/>
              </a:rPr>
              <a:t>?</a:t>
            </a:r>
          </a:p>
          <a:p>
            <a:pPr marL="12700">
              <a:spcBef>
                <a:spcPts val="95"/>
              </a:spcBef>
            </a:pPr>
            <a:r>
              <a:rPr lang="en-US" altLang="zh-CN" sz="1600" dirty="0">
                <a:solidFill>
                  <a:srgbClr val="454551"/>
                </a:solidFill>
                <a:latin typeface="Malgun Gothic"/>
                <a:ea typeface="Malgun Gothic"/>
              </a:rPr>
              <a:t> : </a:t>
            </a:r>
            <a:r>
              <a:rPr lang="ko-KR" altLang="en-US" sz="1600" dirty="0">
                <a:solidFill>
                  <a:srgbClr val="454551"/>
                </a:solidFill>
                <a:latin typeface="Malgun Gothic"/>
                <a:ea typeface="Malgun Gothic"/>
              </a:rPr>
              <a:t>소스코드를 바로 실행할 수 있게 지원하는 프로그램 실행 방법</a:t>
            </a:r>
            <a:endParaRPr lang="en-US" altLang="zh-CN" sz="1600" dirty="0">
              <a:solidFill>
                <a:srgbClr val="454551"/>
              </a:solidFill>
              <a:latin typeface="Malgun Gothic"/>
              <a:ea typeface="Malgun Gothic"/>
            </a:endParaRPr>
          </a:p>
          <a:p>
            <a:pPr marL="12700">
              <a:spcBef>
                <a:spcPts val="95"/>
              </a:spcBef>
            </a:pPr>
            <a:endParaRPr lang="ko-KR" altLang="en-US" sz="1600" dirty="0">
              <a:latin typeface="Noto Sans CJK JP Regular"/>
              <a:cs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리스트 자료형 </a:t>
            </a:r>
            <a:r>
              <a:rPr lang="en-US" altLang="ko-KR" sz="1400" spc="65" dirty="0">
                <a:latin typeface="Noto Sans CJK JP Regular"/>
              </a:rPr>
              <a:t>(List)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="" xmlns:a16="http://schemas.microsoft.com/office/drawing/2014/main" id="{55C8AFDD-FD1A-4D15-B369-BBE6318B7A6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리스트 만드는 방법</a:t>
            </a:r>
            <a:endParaRPr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831AE5A-D813-4D89-B51E-56E5D8EBEB49}"/>
              </a:ext>
            </a:extLst>
          </p:cNvPr>
          <p:cNvGrpSpPr/>
          <p:nvPr/>
        </p:nvGrpSpPr>
        <p:grpSpPr>
          <a:xfrm>
            <a:off x="770965" y="2026021"/>
            <a:ext cx="7589264" cy="3999552"/>
            <a:chOff x="770965" y="2026021"/>
            <a:chExt cx="6917459" cy="399955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D0253339-ACC3-479F-BF21-35E0873AD214}"/>
                </a:ext>
              </a:extLst>
            </p:cNvPr>
            <p:cNvSpPr/>
            <p:nvPr/>
          </p:nvSpPr>
          <p:spPr>
            <a:xfrm>
              <a:off x="770965" y="2026021"/>
              <a:ext cx="6917459" cy="39995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DAAFAE5-ABED-4EB3-BEDD-D0F3CC8F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296" y="2314260"/>
              <a:ext cx="6307561" cy="3452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7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리스트 자료형 </a:t>
            </a:r>
            <a:r>
              <a:rPr lang="en-US" altLang="ko-KR" sz="1400" spc="65" dirty="0">
                <a:latin typeface="Noto Sans CJK JP Regular"/>
              </a:rPr>
              <a:t>(List)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="" xmlns:a16="http://schemas.microsoft.com/office/drawing/2014/main" id="{55C8AFDD-FD1A-4D15-B369-BBE6318B7A6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리스트 만드는 방법</a:t>
            </a:r>
            <a:endParaRPr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831AE5A-D813-4D89-B51E-56E5D8EBEB49}"/>
              </a:ext>
            </a:extLst>
          </p:cNvPr>
          <p:cNvGrpSpPr/>
          <p:nvPr/>
        </p:nvGrpSpPr>
        <p:grpSpPr>
          <a:xfrm>
            <a:off x="770965" y="2026021"/>
            <a:ext cx="7589264" cy="3999552"/>
            <a:chOff x="770965" y="2026021"/>
            <a:chExt cx="6917459" cy="399955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D0253339-ACC3-479F-BF21-35E0873AD214}"/>
                </a:ext>
              </a:extLst>
            </p:cNvPr>
            <p:cNvSpPr/>
            <p:nvPr/>
          </p:nvSpPr>
          <p:spPr>
            <a:xfrm>
              <a:off x="770965" y="2026021"/>
              <a:ext cx="6917459" cy="39995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DAAFAE5-ABED-4EB3-BEDD-D0F3CC8F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296" y="2314260"/>
              <a:ext cx="6307561" cy="3452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6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리스트 자료형 </a:t>
            </a:r>
            <a:r>
              <a:rPr lang="en-US" altLang="ko-KR" sz="1400" spc="65" dirty="0">
                <a:latin typeface="Noto Sans CJK JP Regular"/>
              </a:rPr>
              <a:t>(List)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="" xmlns:a16="http://schemas.microsoft.com/office/drawing/2014/main" id="{55C8AFDD-FD1A-4D15-B369-BBE6318B7A69}"/>
              </a:ext>
            </a:extLst>
          </p:cNvPr>
          <p:cNvSpPr txBox="1"/>
          <p:nvPr/>
        </p:nvSpPr>
        <p:spPr>
          <a:xfrm>
            <a:off x="983297" y="1461868"/>
            <a:ext cx="71774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리스트 인덱싱</a:t>
            </a:r>
            <a:endParaRPr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831AE5A-D813-4D89-B51E-56E5D8EBEB49}"/>
              </a:ext>
            </a:extLst>
          </p:cNvPr>
          <p:cNvGrpSpPr/>
          <p:nvPr/>
        </p:nvGrpSpPr>
        <p:grpSpPr>
          <a:xfrm>
            <a:off x="770965" y="2026021"/>
            <a:ext cx="7589264" cy="3999552"/>
            <a:chOff x="770965" y="2026021"/>
            <a:chExt cx="6917459" cy="399955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D0253339-ACC3-479F-BF21-35E0873AD214}"/>
                </a:ext>
              </a:extLst>
            </p:cNvPr>
            <p:cNvSpPr/>
            <p:nvPr/>
          </p:nvSpPr>
          <p:spPr>
            <a:xfrm>
              <a:off x="770965" y="2026021"/>
              <a:ext cx="6917459" cy="39995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DAAFAE5-ABED-4EB3-BEDD-D0F3CC8F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296" y="2314260"/>
              <a:ext cx="6307561" cy="3452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5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004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포맷 코드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11FC97EA-32FF-479A-BA11-FA542A5DD4A8}"/>
              </a:ext>
            </a:extLst>
          </p:cNvPr>
          <p:cNvGraphicFramePr>
            <a:graphicFrameLocks noGrp="1"/>
          </p:cNvGraphicFramePr>
          <p:nvPr/>
        </p:nvGraphicFramePr>
        <p:xfrm>
          <a:off x="1071172" y="1890280"/>
          <a:ext cx="7089530" cy="398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16">
                  <a:extLst>
                    <a:ext uri="{9D8B030D-6E8A-4147-A177-3AD203B41FA5}">
                      <a16:colId xmlns="" xmlns:a16="http://schemas.microsoft.com/office/drawing/2014/main" val="135398476"/>
                    </a:ext>
                  </a:extLst>
                </a:gridCol>
                <a:gridCol w="5973314">
                  <a:extLst>
                    <a:ext uri="{9D8B030D-6E8A-4147-A177-3AD203B41FA5}">
                      <a16:colId xmlns="" xmlns:a16="http://schemas.microsoft.com/office/drawing/2014/main" val="2752437448"/>
                    </a:ext>
                  </a:extLst>
                </a:gridCol>
              </a:tblGrid>
              <a:tr h="459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190811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%s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문자열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String)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3554520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%c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문자 </a:t>
                      </a:r>
                      <a:r>
                        <a:rPr lang="en-US" altLang="ko-KR" sz="1400" dirty="0">
                          <a:effectLst/>
                        </a:rPr>
                        <a:t>1</a:t>
                      </a:r>
                      <a:r>
                        <a:rPr lang="ko-KR" altLang="en-US" sz="1400" dirty="0">
                          <a:effectLst/>
                        </a:rPr>
                        <a:t>개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character)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3907065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%d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정수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Integer)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69138614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%f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</a:rPr>
                        <a:t>부동소수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floating-point)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0967503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%o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8</a:t>
                      </a:r>
                      <a:r>
                        <a:rPr lang="ko-KR" altLang="en-US" sz="1400" dirty="0">
                          <a:effectLst/>
                        </a:rPr>
                        <a:t>진수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6577988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%x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16</a:t>
                      </a:r>
                      <a:r>
                        <a:rPr lang="ko-KR" altLang="en-US" sz="1400" dirty="0">
                          <a:effectLst/>
                        </a:rPr>
                        <a:t>진수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8906877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%%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Literal % (</a:t>
                      </a:r>
                      <a:r>
                        <a:rPr lang="ko-KR" altLang="en-US" sz="1400" dirty="0">
                          <a:effectLst/>
                        </a:rPr>
                        <a:t>문자 </a:t>
                      </a:r>
                      <a:r>
                        <a:rPr lang="en-US" altLang="ko-KR" sz="1400" dirty="0">
                          <a:effectLst/>
                        </a:rPr>
                        <a:t>% </a:t>
                      </a:r>
                      <a:r>
                        <a:rPr lang="ko-KR" altLang="en-US" sz="1400" dirty="0">
                          <a:effectLst/>
                        </a:rPr>
                        <a:t>자체</a:t>
                      </a:r>
                      <a:r>
                        <a:rPr lang="en-US" altLang="ko-KR" sz="1400" dirty="0">
                          <a:effectLst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486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2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038" y="986527"/>
            <a:ext cx="522357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</a:t>
            </a:r>
            <a:r>
              <a:rPr lang="ko-KR" altLang="en-US" sz="2000" spc="65" dirty="0">
                <a:latin typeface="Noto Sans CJK JP Regular"/>
              </a:rPr>
              <a:t>문자형 </a:t>
            </a:r>
            <a:r>
              <a:rPr lang="en-US" altLang="ko-KR" sz="1400" spc="65" dirty="0">
                <a:latin typeface="Noto Sans CJK JP Regular"/>
              </a:rPr>
              <a:t>(String)</a:t>
            </a:r>
            <a:endParaRPr sz="2000" b="1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1FF139EA-67D4-4742-9097-2B3A560CAB9D}"/>
              </a:ext>
            </a:extLst>
          </p:cNvPr>
          <p:cNvSpPr txBox="1"/>
          <p:nvPr/>
        </p:nvSpPr>
        <p:spPr>
          <a:xfrm>
            <a:off x="983297" y="1461868"/>
            <a:ext cx="7177405" cy="1004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ko-KR" dirty="0"/>
              <a:t>◎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문자열 포맷 코드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endParaRPr lang="en-US" altLang="ko-KR" sz="1400" dirty="0"/>
          </a:p>
          <a:p>
            <a:pPr marL="12700">
              <a:spcBef>
                <a:spcPts val="95"/>
              </a:spcBef>
            </a:pPr>
            <a:endParaRPr lang="en-US" altLang="ko-KR" sz="16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11FC97EA-32FF-479A-BA11-FA542A5DD4A8}"/>
              </a:ext>
            </a:extLst>
          </p:cNvPr>
          <p:cNvGraphicFramePr>
            <a:graphicFrameLocks noGrp="1"/>
          </p:cNvGraphicFramePr>
          <p:nvPr/>
        </p:nvGraphicFramePr>
        <p:xfrm>
          <a:off x="1071172" y="1890280"/>
          <a:ext cx="7089530" cy="398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16">
                  <a:extLst>
                    <a:ext uri="{9D8B030D-6E8A-4147-A177-3AD203B41FA5}">
                      <a16:colId xmlns="" xmlns:a16="http://schemas.microsoft.com/office/drawing/2014/main" val="135398476"/>
                    </a:ext>
                  </a:extLst>
                </a:gridCol>
                <a:gridCol w="5973314">
                  <a:extLst>
                    <a:ext uri="{9D8B030D-6E8A-4147-A177-3AD203B41FA5}">
                      <a16:colId xmlns="" xmlns:a16="http://schemas.microsoft.com/office/drawing/2014/main" val="2752437448"/>
                    </a:ext>
                  </a:extLst>
                </a:gridCol>
              </a:tblGrid>
              <a:tr h="459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코드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190811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%s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문자열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String)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3554520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%c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문자 </a:t>
                      </a:r>
                      <a:r>
                        <a:rPr lang="en-US" altLang="ko-KR" sz="1400" dirty="0">
                          <a:effectLst/>
                        </a:rPr>
                        <a:t>1</a:t>
                      </a:r>
                      <a:r>
                        <a:rPr lang="ko-KR" altLang="en-US" sz="1400" dirty="0">
                          <a:effectLst/>
                        </a:rPr>
                        <a:t>개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character)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3907065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%d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정수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Integer)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69138614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%f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</a:rPr>
                        <a:t>부동소수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floating-point)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0967503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%o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8</a:t>
                      </a:r>
                      <a:r>
                        <a:rPr lang="ko-KR" altLang="en-US" sz="1400" dirty="0">
                          <a:effectLst/>
                        </a:rPr>
                        <a:t>진수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6577988"/>
                  </a:ext>
                </a:extLst>
              </a:tr>
              <a:tr h="488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%x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16</a:t>
                      </a:r>
                      <a:r>
                        <a:rPr lang="ko-KR" altLang="en-US" sz="1400" dirty="0">
                          <a:effectLst/>
                        </a:rPr>
                        <a:t>진수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8906877"/>
                  </a:ext>
                </a:extLst>
              </a:tr>
              <a:tr h="5221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%%</a:t>
                      </a:r>
                    </a:p>
                  </a:txBody>
                  <a:tcPr marL="114300" marR="114300" marT="76200" marB="76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Literal % (</a:t>
                      </a:r>
                      <a:r>
                        <a:rPr lang="ko-KR" altLang="en-US" sz="1400" dirty="0">
                          <a:effectLst/>
                        </a:rPr>
                        <a:t>문자 </a:t>
                      </a:r>
                      <a:r>
                        <a:rPr lang="en-US" altLang="ko-KR" sz="1400" dirty="0">
                          <a:effectLst/>
                        </a:rPr>
                        <a:t>% </a:t>
                      </a:r>
                      <a:r>
                        <a:rPr lang="ko-KR" altLang="en-US" sz="1400" dirty="0">
                          <a:effectLst/>
                        </a:rPr>
                        <a:t>자체</a:t>
                      </a:r>
                      <a:r>
                        <a:rPr lang="en-US" altLang="ko-KR" sz="1400" dirty="0">
                          <a:effectLst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486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606670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19891"/>
            <a:ext cx="382915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[</a:t>
            </a:r>
            <a:r>
              <a:rPr lang="ko-KR" altLang="en-US" sz="2400" spc="65" dirty="0">
                <a:latin typeface="Noto Sans CJK JP Regular"/>
              </a:rPr>
              <a:t>컴파일러 </a:t>
            </a:r>
            <a:r>
              <a:rPr lang="en-US" altLang="ko-KR" sz="2400" spc="65" dirty="0" err="1">
                <a:latin typeface="Noto Sans CJK JP Regular"/>
              </a:rPr>
              <a:t>vs</a:t>
            </a:r>
            <a:r>
              <a:rPr lang="en-US" altLang="ko-KR" sz="2400" spc="65" dirty="0">
                <a:latin typeface="Noto Sans CJK JP Regular"/>
              </a:rPr>
              <a:t> </a:t>
            </a:r>
            <a:r>
              <a:rPr lang="ko-KR" altLang="en-US" sz="2400" spc="65" dirty="0">
                <a:latin typeface="Noto Sans CJK JP Regular"/>
              </a:rPr>
              <a:t>인터프리터</a:t>
            </a:r>
            <a:r>
              <a:rPr lang="en-US" altLang="ko-KR" sz="2400" spc="65" dirty="0">
                <a:latin typeface="Noto Sans CJK JP Regular"/>
              </a:rPr>
              <a:t>]</a:t>
            </a:r>
            <a:endParaRPr sz="2000" dirty="0">
              <a:latin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45746"/>
              </p:ext>
            </p:extLst>
          </p:nvPr>
        </p:nvGraphicFramePr>
        <p:xfrm>
          <a:off x="481628" y="2492384"/>
          <a:ext cx="8052791" cy="252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3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69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435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7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소스코드를 기계어로 먼저 번역</a:t>
                      </a:r>
                      <a:endParaRPr lang="en-US" altLang="ko-KR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플랫폼에 최적화되어 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프로그램을 실행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작동방식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별도의 번역과정 없이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소스코드를 실행시점에 해석</a:t>
                      </a:r>
                      <a:endParaRPr lang="en-US" altLang="ko-KR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컴퓨터가 처리할 수 있도록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4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실행속도가 빠름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한번의 많은 기억장소 필요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단점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간단히 작성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메모리가 적게 필요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실행속도가 느림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C,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자바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, C++, C#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주요 언어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파이썬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스칼라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513A374-4BD8-4A17-86DF-958C54F9CB42}"/>
              </a:ext>
            </a:extLst>
          </p:cNvPr>
          <p:cNvSpPr/>
          <p:nvPr/>
        </p:nvSpPr>
        <p:spPr>
          <a:xfrm rot="10800000" flipV="1">
            <a:off x="1089905" y="1669265"/>
            <a:ext cx="2218584" cy="6161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컴파일러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513A374-4BD8-4A17-86DF-958C54F9CB42}"/>
              </a:ext>
            </a:extLst>
          </p:cNvPr>
          <p:cNvSpPr/>
          <p:nvPr/>
        </p:nvSpPr>
        <p:spPr>
          <a:xfrm rot="10800000" flipV="1">
            <a:off x="5615718" y="1669265"/>
            <a:ext cx="2218584" cy="6161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인터프리터</a:t>
            </a:r>
          </a:p>
        </p:txBody>
      </p:sp>
    </p:spTree>
    <p:extLst>
      <p:ext uri="{BB962C8B-B14F-4D97-AF65-F5344CB8AC3E}">
        <p14:creationId xmlns:p14="http://schemas.microsoft.com/office/powerpoint/2010/main" val="19550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7" descr="3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7"/>
          <a:stretch>
            <a:fillRect/>
          </a:stretch>
        </p:blipFill>
        <p:spPr bwMode="auto">
          <a:xfrm>
            <a:off x="55503" y="5606670"/>
            <a:ext cx="9144000" cy="12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4800" y="6656832"/>
            <a:ext cx="56327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3">
            <a:extLst>
              <a:ext uri="{FF2B5EF4-FFF2-40B4-BE49-F238E27FC236}">
                <a16:creationId xmlns="" xmlns:a16="http://schemas.microsoft.com/office/drawing/2014/main" id="{ACA84234-3230-45D0-B421-7C0179EB5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392" y="950668"/>
            <a:ext cx="241433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2000" spc="65" dirty="0">
                <a:latin typeface="Noto Sans CJK JP Regular"/>
              </a:rPr>
              <a:t>  Python</a:t>
            </a:r>
            <a:r>
              <a:rPr lang="ko-KR" altLang="en-US" sz="2000" spc="65" dirty="0">
                <a:latin typeface="Noto Sans CJK JP Regular"/>
              </a:rPr>
              <a:t>의 특징</a:t>
            </a:r>
            <a:endParaRPr sz="2000" dirty="0">
              <a:latin typeface="Noto Sans CJK JP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A913BA62-714A-48F2-88E8-495ABA6FD412}"/>
              </a:ext>
            </a:extLst>
          </p:cNvPr>
          <p:cNvSpPr txBox="1"/>
          <p:nvPr/>
        </p:nvSpPr>
        <p:spPr>
          <a:xfrm>
            <a:off x="762034" y="1554286"/>
            <a:ext cx="7177405" cy="21332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1" spc="-135" dirty="0">
                <a:solidFill>
                  <a:schemeClr val="accent1">
                    <a:lumMod val="75000"/>
                  </a:schemeClr>
                </a:solidFill>
                <a:latin typeface="Noto Sans CJK JP Regular"/>
                <a:cs typeface="Noto Sans CJK JP Regular"/>
              </a:rPr>
              <a:t>객체 지향적 언어</a:t>
            </a:r>
            <a:endParaRPr lang="en-US" altLang="ko-KR" b="1" spc="-135" dirty="0">
              <a:solidFill>
                <a:schemeClr val="accent1">
                  <a:lumMod val="75000"/>
                </a:schemeClr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ko-KR" altLang="ko-KR" sz="1600" dirty="0"/>
              <a:t>◎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실행 순서가 아닌 모듈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객체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중심으로 프로그램을 작성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en-US" altLang="ko-KR" sz="1600" dirty="0"/>
              <a:t>  </a:t>
            </a:r>
            <a:r>
              <a:rPr lang="ko-KR" altLang="en-US" sz="1600" dirty="0"/>
              <a:t>하나의 객체는 어떤 목적을 달성하기 위한 행동</a:t>
            </a:r>
            <a:r>
              <a:rPr lang="en-US" altLang="ko-KR" sz="1600" dirty="0"/>
              <a:t>(method)</a:t>
            </a:r>
            <a:r>
              <a:rPr lang="ko-KR" altLang="en-US" sz="1600" dirty="0"/>
              <a:t>와 </a:t>
            </a:r>
            <a:endParaRPr lang="en-US" altLang="ko-KR" sz="1600" dirty="0"/>
          </a:p>
          <a:p>
            <a:pPr marL="12700">
              <a:spcBef>
                <a:spcPts val="95"/>
              </a:spcBef>
            </a:pPr>
            <a:r>
              <a:rPr lang="ko-KR" altLang="en-US" sz="1600" dirty="0"/>
              <a:t> 속성</a:t>
            </a:r>
            <a:r>
              <a:rPr lang="en-US" altLang="ko-KR" sz="1600" dirty="0"/>
              <a:t>(attribute)</a:t>
            </a:r>
            <a:r>
              <a:rPr lang="ko-KR" altLang="en-US" sz="1600" dirty="0"/>
              <a:t>을 가지고 있음</a:t>
            </a:r>
            <a:endParaRPr lang="en-US" altLang="ko-KR" sz="1600" dirty="0"/>
          </a:p>
          <a:p>
            <a:pPr marL="12700">
              <a:spcBef>
                <a:spcPts val="95"/>
              </a:spcBef>
            </a:pPr>
            <a:endParaRPr lang="en-US" altLang="zh-CN" sz="1600" b="1" spc="-135" dirty="0">
              <a:latin typeface="Noto Sans CJK JP Regular"/>
              <a:ea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1" spc="-135" dirty="0">
                <a:solidFill>
                  <a:schemeClr val="accent1">
                    <a:lumMod val="75000"/>
                  </a:schemeClr>
                </a:solidFill>
                <a:latin typeface="Noto Sans CJK JP Regular"/>
                <a:cs typeface="Noto Sans CJK JP Regular"/>
              </a:rPr>
              <a:t>동적 타이핑 언어</a:t>
            </a:r>
            <a:endParaRPr lang="en-US" altLang="ko-KR" b="1" spc="-135" dirty="0">
              <a:solidFill>
                <a:schemeClr val="accent1">
                  <a:lumMod val="75000"/>
                </a:schemeClr>
              </a:solidFill>
              <a:latin typeface="Noto Sans CJK JP Regular"/>
              <a:cs typeface="Noto Sans CJK JP Regular"/>
            </a:endParaRPr>
          </a:p>
          <a:p>
            <a:pPr marL="12700">
              <a:spcBef>
                <a:spcPts val="95"/>
              </a:spcBef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rgbClr val="454551"/>
                </a:solidFill>
                <a:latin typeface="Malgun Gothic"/>
                <a:ea typeface="Malgun Gothic"/>
              </a:rPr>
              <a:t>프로그램이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실행하는 시점에 프로그램</a:t>
            </a:r>
            <a:r>
              <a:rPr lang="ko-KR" altLang="en-US" sz="1600" dirty="0">
                <a:solidFill>
                  <a:srgbClr val="454551"/>
                </a:solidFill>
                <a:latin typeface="Malgun Gothic"/>
                <a:ea typeface="Malgun Gothic"/>
              </a:rPr>
              <a:t>이 사용해야 할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데이터에 대한 타입을 결정</a:t>
            </a:r>
            <a:r>
              <a:rPr lang="ko-KR" altLang="en-US" sz="1600" dirty="0">
                <a:solidFill>
                  <a:srgbClr val="454551"/>
                </a:solidFill>
                <a:latin typeface="Malgun Gothic"/>
                <a:ea typeface="Malgun Gothic"/>
              </a:rPr>
              <a:t>함</a:t>
            </a:r>
            <a:endParaRPr lang="ko-KR" altLang="en-US" sz="1600" dirty="0">
              <a:latin typeface="Noto Sans CJK JP Regular"/>
              <a:cs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" y="832428"/>
            <a:ext cx="630382" cy="6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8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6263</TotalTime>
  <Words>2885</Words>
  <Application>Microsoft Office PowerPoint</Application>
  <PresentationFormat>화면 슬라이드 쇼(4:3)</PresentationFormat>
  <Paragraphs>643</Paragraphs>
  <Slides>74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Big Data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Python의 특징</vt:lpstr>
      <vt:lpstr>  [컴파일러 vs 인터프리터]</vt:lpstr>
      <vt:lpstr>  Python의 특징</vt:lpstr>
      <vt:lpstr>  Python의 특징</vt:lpstr>
      <vt:lpstr>  Python의 특징</vt:lpstr>
      <vt:lpstr>PowerPoint 프레젠테이션</vt:lpstr>
      <vt:lpstr>  세상에 무수히 많은 언어들 !</vt:lpstr>
      <vt:lpstr>  언어들을 총으로 비교하면?</vt:lpstr>
      <vt:lpstr>  Why Python?</vt:lpstr>
      <vt:lpstr>  Why Python?</vt:lpstr>
      <vt:lpstr>  Why Python?</vt:lpstr>
      <vt:lpstr>  Why Python?</vt:lpstr>
      <vt:lpstr>  어디에 쓰이고 있나?</vt:lpstr>
      <vt:lpstr>  어디에 쓰이고 있나?</vt:lpstr>
      <vt:lpstr>PowerPoint 프레젠테이션</vt:lpstr>
      <vt:lpstr>  Python &amp; IDLE</vt:lpstr>
      <vt:lpstr>  Python &amp; IDLE</vt:lpstr>
      <vt:lpstr>  Python &amp; IDLE</vt:lpstr>
      <vt:lpstr>  Editor</vt:lpstr>
      <vt:lpstr>  Editor</vt:lpstr>
      <vt:lpstr>  Editor</vt:lpstr>
      <vt:lpstr>  Editor</vt:lpstr>
      <vt:lpstr>  Editor</vt:lpstr>
      <vt:lpstr>  Editor</vt:lpstr>
      <vt:lpstr>  Editor</vt:lpstr>
      <vt:lpstr>  Editor</vt:lpstr>
      <vt:lpstr>  Editor</vt:lpstr>
      <vt:lpstr>PowerPoint 프레젠테이션</vt:lpstr>
      <vt:lpstr>PowerPoint 프레젠테이션</vt:lpstr>
      <vt:lpstr>PowerPoint 프레젠테이션</vt:lpstr>
      <vt:lpstr>PowerPoint 프레젠테이션</vt:lpstr>
      <vt:lpstr>  Basic Python!</vt:lpstr>
      <vt:lpstr>  Basic Python!</vt:lpstr>
      <vt:lpstr>  Basic Python!</vt:lpstr>
      <vt:lpstr>  python 반복 / 제어문 둘러보기</vt:lpstr>
      <vt:lpstr> python 반복 / 제어문 둘러보기</vt:lpstr>
      <vt:lpstr> python def 함수 둘러보기</vt:lpstr>
      <vt:lpstr>PowerPoint 프레젠테이션</vt:lpstr>
      <vt:lpstr>  Basic Python</vt:lpstr>
      <vt:lpstr>  숫자형 (Integer, Floating-point, Octal, Hexadecimal )</vt:lpstr>
      <vt:lpstr>   숫자형</vt:lpstr>
      <vt:lpstr>   숫자형</vt:lpstr>
      <vt:lpstr>    숫자형</vt:lpstr>
      <vt:lpstr>  Excercise</vt:lpstr>
      <vt:lpstr>  Answer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문자형 (String)</vt:lpstr>
      <vt:lpstr>  리스트 자료형 (List)</vt:lpstr>
      <vt:lpstr>  리스트 자료형 (List)</vt:lpstr>
      <vt:lpstr>  리스트 자료형 (List)</vt:lpstr>
      <vt:lpstr>  리스트 자료형 (List)</vt:lpstr>
      <vt:lpstr>  문자형 (String)</vt:lpstr>
      <vt:lpstr>  문자형 (String)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Aileen_Home</dc:creator>
  <cp:lastModifiedBy>bitcamp</cp:lastModifiedBy>
  <cp:revision>463</cp:revision>
  <cp:lastPrinted>2016-08-31T23:00:46Z</cp:lastPrinted>
  <dcterms:created xsi:type="dcterms:W3CDTF">2015-06-16T22:54:46Z</dcterms:created>
  <dcterms:modified xsi:type="dcterms:W3CDTF">2021-10-25T05:22:23Z</dcterms:modified>
</cp:coreProperties>
</file>